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332" r:id="rId2"/>
    <p:sldId id="331" r:id="rId3"/>
    <p:sldId id="311" r:id="rId4"/>
    <p:sldId id="294" r:id="rId5"/>
    <p:sldId id="287" r:id="rId6"/>
    <p:sldId id="293" r:id="rId7"/>
    <p:sldId id="286" r:id="rId8"/>
    <p:sldId id="259" r:id="rId9"/>
    <p:sldId id="260" r:id="rId10"/>
    <p:sldId id="326" r:id="rId11"/>
    <p:sldId id="329" r:id="rId12"/>
    <p:sldId id="278" r:id="rId13"/>
    <p:sldId id="323" r:id="rId14"/>
    <p:sldId id="324" r:id="rId15"/>
    <p:sldId id="325" r:id="rId16"/>
    <p:sldId id="327" r:id="rId17"/>
    <p:sldId id="318" r:id="rId18"/>
    <p:sldId id="280" r:id="rId19"/>
    <p:sldId id="317"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9118" autoAdjust="0"/>
    <p:restoredTop sz="94624" autoAdjust="0"/>
  </p:normalViewPr>
  <p:slideViewPr>
    <p:cSldViewPr>
      <p:cViewPr varScale="1">
        <p:scale>
          <a:sx n="65" d="100"/>
          <a:sy n="65" d="100"/>
        </p:scale>
        <p:origin x="-16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F7AEB-31FD-44D8-9EF6-F7434D29E0FE}" type="datetimeFigureOut">
              <a:rPr lang="en-US" smtClean="0"/>
              <a:pPr/>
              <a:t>2/25/2017</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925639-24E7-4523-9DED-301AC7B870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2E3B02-BFEB-4600-A9FC-0F3837C9128D}"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File:Optical-cavity1.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10"/>
          <p:cNvGrpSpPr/>
          <p:nvPr/>
        </p:nvGrpSpPr>
        <p:grpSpPr>
          <a:xfrm>
            <a:off x="152400" y="152400"/>
            <a:ext cx="8839200" cy="6553200"/>
            <a:chOff x="152400" y="152400"/>
            <a:chExt cx="8839200" cy="6553200"/>
          </a:xfrm>
        </p:grpSpPr>
        <p:grpSp>
          <p:nvGrpSpPr>
            <p:cNvPr id="5" name="مجموعة 8"/>
            <p:cNvGrpSpPr/>
            <p:nvPr/>
          </p:nvGrpSpPr>
          <p:grpSpPr>
            <a:xfrm>
              <a:off x="152400" y="152400"/>
              <a:ext cx="8839200" cy="6553200"/>
              <a:chOff x="152400" y="152400"/>
              <a:chExt cx="8839200" cy="6553200"/>
            </a:xfrm>
          </p:grpSpPr>
          <p:sp>
            <p:nvSpPr>
              <p:cNvPr id="2" name="Rectangle 1"/>
              <p:cNvSpPr/>
              <p:nvPr/>
            </p:nvSpPr>
            <p:spPr>
              <a:xfrm>
                <a:off x="702397" y="373559"/>
                <a:ext cx="7679603" cy="769441"/>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MEDICAL LASER SYSTEMS</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pic>
            <p:nvPicPr>
              <p:cNvPr id="6" name="Picture 7"/>
              <p:cNvPicPr>
                <a:picLocks noChangeAspect="1" noChangeArrowheads="1"/>
              </p:cNvPicPr>
              <p:nvPr/>
            </p:nvPicPr>
            <p:blipFill>
              <a:blip r:embed="rId3" cstate="print"/>
              <a:srcRect/>
              <a:stretch>
                <a:fillRect/>
              </a:stretch>
            </p:blipFill>
            <p:spPr bwMode="auto">
              <a:xfrm>
                <a:off x="6400800" y="1295400"/>
                <a:ext cx="2286000" cy="4191000"/>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444500" y="1295400"/>
                <a:ext cx="2374900" cy="4267200"/>
              </a:xfrm>
              <a:prstGeom prst="rect">
                <a:avLst/>
              </a:prstGeom>
              <a:ln>
                <a:noFill/>
              </a:ln>
              <a:effectLst>
                <a:outerShdw blurRad="292100" dist="139700" dir="2700000" algn="tl" rotWithShape="0">
                  <a:srgbClr val="333333">
                    <a:alpha val="65000"/>
                  </a:srgbClr>
                </a:outerShdw>
              </a:effectLst>
            </p:spPr>
          </p:pic>
          <p:pic>
            <p:nvPicPr>
              <p:cNvPr id="8" name="Picture 6" descr="5"/>
              <p:cNvPicPr>
                <a:picLocks noChangeAspect="1" noChangeArrowheads="1"/>
              </p:cNvPicPr>
              <p:nvPr/>
            </p:nvPicPr>
            <p:blipFill>
              <a:blip r:embed="rId5" cstate="print"/>
              <a:srcRect/>
              <a:stretch>
                <a:fillRect/>
              </a:stretch>
            </p:blipFill>
            <p:spPr bwMode="auto">
              <a:xfrm>
                <a:off x="3124200" y="1447800"/>
                <a:ext cx="2895600" cy="3505200"/>
              </a:xfrm>
              <a:prstGeom prst="rect">
                <a:avLst/>
              </a:prstGeom>
              <a:ln>
                <a:noFill/>
              </a:ln>
              <a:effectLst>
                <a:outerShdw blurRad="292100" dist="139700" dir="2700000" algn="tl" rotWithShape="0">
                  <a:srgbClr val="333333">
                    <a:alpha val="65000"/>
                  </a:srgbClr>
                </a:outerShdw>
              </a:effectLst>
            </p:spPr>
          </p:pic>
        </p:grpSp>
        <p:sp>
          <p:nvSpPr>
            <p:cNvPr id="10" name="مربع نص 4"/>
            <p:cNvSpPr txBox="1">
              <a:spLocks noChangeArrowheads="1"/>
            </p:cNvSpPr>
            <p:nvPr/>
          </p:nvSpPr>
          <p:spPr bwMode="auto">
            <a:xfrm>
              <a:off x="2470466" y="5629870"/>
              <a:ext cx="4235134" cy="923330"/>
            </a:xfrm>
            <a:prstGeom prst="rect">
              <a:avLst/>
            </a:prstGeom>
            <a:noFill/>
            <a:ln w="9525">
              <a:noFill/>
              <a:miter lim="800000"/>
              <a:headEnd/>
              <a:tailEnd/>
            </a:ln>
          </p:spPr>
          <p:txBody>
            <a:bodyPr wrap="none">
              <a:spAutoFit/>
            </a:bodyPr>
            <a:lstStyle/>
            <a:p>
              <a:pPr algn="ctr"/>
              <a:r>
                <a:rPr lang="en-US" b="1"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Assist Prof. Dr. Lutfi Ghulam Awazli</a:t>
              </a:r>
            </a:p>
            <a:p>
              <a:pPr algn="ctr"/>
              <a:r>
                <a:rPr lang="en-US" b="1"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Institute of laser for postgraduate studies</a:t>
              </a:r>
            </a:p>
            <a:p>
              <a:pPr algn="ctr"/>
              <a:r>
                <a:rPr lang="en-US" b="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University </a:t>
              </a:r>
              <a:r>
                <a:rPr lang="en-US" b="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of </a:t>
              </a:r>
              <a:r>
                <a:rPr lang="en-US" b="1"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Baghdad</a:t>
              </a:r>
              <a:endPar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3528" y="620688"/>
            <a:ext cx="8280920" cy="3200876"/>
          </a:xfrm>
          <a:prstGeom prst="rect">
            <a:avLst/>
          </a:prstGeom>
        </p:spPr>
        <p:txBody>
          <a:bodyPr wrap="square">
            <a:spAutoFit/>
          </a:bodyPr>
          <a:lstStyle/>
          <a:p>
            <a:pPr algn="l"/>
            <a:r>
              <a:rPr lang="en-US" sz="2400" b="1" dirty="0" smtClean="0">
                <a:solidFill>
                  <a:srgbClr val="FF0000"/>
                </a:solidFill>
                <a:latin typeface="Times New Roman" pitchFamily="18" charset="0"/>
                <a:cs typeface="Times New Roman" pitchFamily="18" charset="0"/>
              </a:rPr>
              <a:t>Threshold Gain Coefficient ( G ):</a:t>
            </a:r>
          </a:p>
          <a:p>
            <a:pPr algn="l"/>
            <a:endParaRPr lang="en-US" sz="1000" dirty="0" smtClean="0">
              <a:latin typeface="Times New Roman" pitchFamily="18" charset="0"/>
              <a:cs typeface="Times New Roman" pitchFamily="18" charset="0"/>
            </a:endParaRPr>
          </a:p>
          <a:p>
            <a:pPr algn="l"/>
            <a:r>
              <a:rPr lang="en-US" sz="2400" dirty="0" smtClean="0">
                <a:latin typeface="Times New Roman" pitchFamily="18" charset="0"/>
                <a:cs typeface="Times New Roman" pitchFamily="18" charset="0"/>
              </a:rPr>
              <a:t>To sustain laser oscillations the gain coefficient must be at least large enough to overcome the losses in the laser system.            </a:t>
            </a:r>
          </a:p>
          <a:p>
            <a:pPr algn="l"/>
            <a:endParaRPr lang="en-US" sz="2400" b="1" dirty="0" smtClean="0">
              <a:solidFill>
                <a:srgbClr val="3333FF"/>
              </a:solidFill>
              <a:latin typeface="Times New Roman" pitchFamily="18" charset="0"/>
              <a:cs typeface="Times New Roman" pitchFamily="18" charset="0"/>
            </a:endParaRPr>
          </a:p>
          <a:p>
            <a:pPr algn="l"/>
            <a:r>
              <a:rPr lang="en-US" sz="2400" b="1" dirty="0" smtClean="0">
                <a:solidFill>
                  <a:srgbClr val="3333FF"/>
                </a:solidFill>
                <a:latin typeface="Times New Roman" pitchFamily="18" charset="0"/>
                <a:cs typeface="Times New Roman" pitchFamily="18" charset="0"/>
              </a:rPr>
              <a:t>The sources of loss include the following:</a:t>
            </a:r>
          </a:p>
          <a:p>
            <a:pPr algn="l"/>
            <a:r>
              <a:rPr lang="en-US" sz="2400" dirty="0" smtClean="0">
                <a:latin typeface="Times New Roman" pitchFamily="18" charset="0"/>
                <a:cs typeface="Times New Roman" pitchFamily="18" charset="0"/>
              </a:rPr>
              <a:t>1. Transmission, absorption and scattering by the mirrors.</a:t>
            </a:r>
          </a:p>
          <a:p>
            <a:pPr algn="l"/>
            <a:r>
              <a:rPr lang="en-US" sz="2400" dirty="0" smtClean="0">
                <a:latin typeface="Times New Roman" pitchFamily="18" charset="0"/>
                <a:cs typeface="Times New Roman" pitchFamily="18" charset="0"/>
              </a:rPr>
              <a:t>2. Diffraction around the boundary of the mirrors.</a:t>
            </a:r>
          </a:p>
          <a:p>
            <a:pPr algn="l"/>
            <a:r>
              <a:rPr lang="en-US" sz="2400" dirty="0" smtClean="0">
                <a:latin typeface="Times New Roman" pitchFamily="18" charset="0"/>
                <a:cs typeface="Times New Roman" pitchFamily="18" charset="0"/>
              </a:rPr>
              <a:t>3. Absorption and scattering in the laser active medium.</a:t>
            </a:r>
            <a:endParaRPr lang="en-US" sz="2400" dirty="0">
              <a:latin typeface="Times New Roman" pitchFamily="18" charset="0"/>
              <a:cs typeface="Times New Roman" pitchFamily="18" charset="0"/>
            </a:endParaRPr>
          </a:p>
        </p:txBody>
      </p:sp>
      <p:sp>
        <p:nvSpPr>
          <p:cNvPr id="5"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
        <p:nvSpPr>
          <p:cNvPr id="6" name="مستطيل 5"/>
          <p:cNvSpPr/>
          <p:nvPr/>
        </p:nvSpPr>
        <p:spPr>
          <a:xfrm>
            <a:off x="395536" y="3955325"/>
            <a:ext cx="7416824" cy="830997"/>
          </a:xfrm>
          <a:prstGeom prst="rect">
            <a:avLst/>
          </a:prstGeom>
        </p:spPr>
        <p:txBody>
          <a:bodyPr wrap="square">
            <a:spAutoFit/>
          </a:bodyPr>
          <a:lstStyle/>
          <a:p>
            <a:pPr algn="l"/>
            <a:r>
              <a:rPr lang="en-US" sz="2400" dirty="0" smtClean="0">
                <a:latin typeface="Times New Roman" pitchFamily="18" charset="0"/>
                <a:cs typeface="Times New Roman" pitchFamily="18" charset="0"/>
              </a:rPr>
              <a:t>If    </a:t>
            </a:r>
            <a:r>
              <a:rPr lang="en-US" sz="2400" b="1" dirty="0" smtClean="0">
                <a:solidFill>
                  <a:srgbClr val="FF0000"/>
                </a:solidFill>
                <a:latin typeface="Times New Roman" pitchFamily="18" charset="0"/>
                <a:cs typeface="Times New Roman" pitchFamily="18" charset="0"/>
              </a:rPr>
              <a:t>G</a:t>
            </a:r>
            <a:r>
              <a:rPr lang="en-US" sz="2400" dirty="0" smtClean="0">
                <a:latin typeface="Times New Roman" pitchFamily="18" charset="0"/>
                <a:cs typeface="Times New Roman" pitchFamily="18" charset="0"/>
              </a:rPr>
              <a:t> &lt; unity then the oscillations would die out, and</a:t>
            </a:r>
          </a:p>
          <a:p>
            <a:pPr algn="l"/>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G</a:t>
            </a:r>
            <a:r>
              <a:rPr lang="en-US" sz="2400" dirty="0" smtClean="0">
                <a:latin typeface="Times New Roman" pitchFamily="18" charset="0"/>
                <a:cs typeface="Times New Roman" pitchFamily="18" charset="0"/>
              </a:rPr>
              <a:t> &gt; unity then the oscillations would grow.</a:t>
            </a:r>
            <a:endParaRPr lang="en-US"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c/ca/Optical-cavity1.png">
            <a:hlinkClick r:id="rId2"/>
          </p:cNvPr>
          <p:cNvPicPr>
            <a:picLocks noChangeAspect="1" noChangeArrowheads="1"/>
          </p:cNvPicPr>
          <p:nvPr/>
        </p:nvPicPr>
        <p:blipFill>
          <a:blip r:embed="rId3" cstate="print"/>
          <a:srcRect/>
          <a:stretch>
            <a:fillRect/>
          </a:stretch>
        </p:blipFill>
        <p:spPr bwMode="auto">
          <a:xfrm>
            <a:off x="1259632" y="404664"/>
            <a:ext cx="6912768" cy="54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
        <p:nvSpPr>
          <p:cNvPr id="6" name="مستطيل 5"/>
          <p:cNvSpPr/>
          <p:nvPr/>
        </p:nvSpPr>
        <p:spPr>
          <a:xfrm>
            <a:off x="1115616" y="5877272"/>
            <a:ext cx="7560840" cy="707886"/>
          </a:xfrm>
          <a:prstGeom prst="rect">
            <a:avLst/>
          </a:prstGeom>
        </p:spPr>
        <p:txBody>
          <a:bodyPr wrap="square">
            <a:spAutoFit/>
          </a:bodyPr>
          <a:lstStyle/>
          <a:p>
            <a:pPr algn="l"/>
            <a:r>
              <a:rPr lang="en-US" sz="2000" dirty="0" smtClean="0">
                <a:latin typeface="Times New Roman" pitchFamily="18" charset="0"/>
                <a:cs typeface="Times New Roman" pitchFamily="18" charset="0"/>
              </a:rPr>
              <a:t>Figure 2: The five possible types of </a:t>
            </a:r>
            <a:r>
              <a:rPr lang="en-US" sz="2000" smtClean="0">
                <a:latin typeface="Times New Roman" pitchFamily="18" charset="0"/>
                <a:cs typeface="Times New Roman" pitchFamily="18" charset="0"/>
              </a:rPr>
              <a:t>stable cavities showing </a:t>
            </a:r>
            <a:r>
              <a:rPr lang="en-US" sz="2000" dirty="0" smtClean="0">
                <a:latin typeface="Times New Roman" pitchFamily="18" charset="0"/>
                <a:cs typeface="Times New Roman" pitchFamily="18" charset="0"/>
              </a:rPr>
              <a:t>the radiation pattern inside each cavity</a:t>
            </a:r>
            <a:endParaRPr lang="en-US"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
        <p:nvSpPr>
          <p:cNvPr id="7" name="مستطيل 6"/>
          <p:cNvSpPr/>
          <p:nvPr/>
        </p:nvSpPr>
        <p:spPr>
          <a:xfrm>
            <a:off x="360099" y="332656"/>
            <a:ext cx="7812301" cy="461665"/>
          </a:xfrm>
          <a:prstGeom prst="rect">
            <a:avLst/>
          </a:prstGeom>
          <a:solidFill>
            <a:schemeClr val="bg1"/>
          </a:solidFill>
          <a:ln>
            <a:solidFill>
              <a:srgbClr val="FF0000"/>
            </a:solidFill>
          </a:ln>
        </p:spPr>
        <p:txBody>
          <a:bodyPr wrap="square">
            <a:spAutoFit/>
          </a:bodyPr>
          <a:lstStyle/>
          <a:p>
            <a:pPr algn="l"/>
            <a:r>
              <a:rPr lang="en-US" sz="2400" b="1" dirty="0" smtClean="0">
                <a:solidFill>
                  <a:srgbClr val="FF0000"/>
                </a:solidFill>
                <a:latin typeface="Times New Roman" pitchFamily="18" charset="0"/>
                <a:cs typeface="Times New Roman" pitchFamily="18" charset="0"/>
              </a:rPr>
              <a:t>Optical resonator (Cavity configuration ) types :</a:t>
            </a:r>
            <a:endParaRPr lang="en-US" sz="2400" b="1" dirty="0">
              <a:solidFill>
                <a:srgbClr val="FF0000"/>
              </a:solidFill>
              <a:latin typeface="Times New Roman" pitchFamily="18" charset="0"/>
              <a:cs typeface="Times New Roman" pitchFamily="18" charset="0"/>
            </a:endParaRPr>
          </a:p>
        </p:txBody>
      </p:sp>
      <p:sp>
        <p:nvSpPr>
          <p:cNvPr id="8" name="مستطيل 7"/>
          <p:cNvSpPr/>
          <p:nvPr/>
        </p:nvSpPr>
        <p:spPr>
          <a:xfrm>
            <a:off x="251520" y="764704"/>
            <a:ext cx="8640960" cy="1200329"/>
          </a:xfrm>
          <a:prstGeom prst="rect">
            <a:avLst/>
          </a:prstGeom>
        </p:spPr>
        <p:txBody>
          <a:bodyPr wrap="square">
            <a:spAutoFit/>
          </a:bodyPr>
          <a:lstStyle/>
          <a:p>
            <a:pPr algn="l"/>
            <a:r>
              <a:rPr lang="en-US" sz="2400" dirty="0" smtClean="0">
                <a:latin typeface="Times New Roman" pitchFamily="18" charset="0"/>
                <a:cs typeface="Times New Roman" pitchFamily="18" charset="0"/>
              </a:rPr>
              <a:t>Different resonator types are distinguished by the various curvatures (different shapes) and the </a:t>
            </a:r>
            <a:r>
              <a:rPr lang="en-US" sz="2400" b="1" dirty="0" smtClean="0">
                <a:latin typeface="Times New Roman" pitchFamily="18" charset="0"/>
                <a:cs typeface="Times New Roman" pitchFamily="18" charset="0"/>
              </a:rPr>
              <a:t>focal lengths </a:t>
            </a:r>
            <a:r>
              <a:rPr lang="en-US" sz="2400" dirty="0" smtClean="0">
                <a:latin typeface="Times New Roman" pitchFamily="18" charset="0"/>
                <a:cs typeface="Times New Roman" pitchFamily="18" charset="0"/>
              </a:rPr>
              <a:t>of the two mirrors and the </a:t>
            </a:r>
            <a:r>
              <a:rPr lang="en-US" sz="2400" b="1" dirty="0" smtClean="0">
                <a:latin typeface="Times New Roman" pitchFamily="18" charset="0"/>
                <a:cs typeface="Times New Roman" pitchFamily="18" charset="0"/>
              </a:rPr>
              <a:t>distance</a:t>
            </a:r>
            <a:r>
              <a:rPr lang="en-US" sz="2400" dirty="0" smtClean="0">
                <a:latin typeface="Times New Roman" pitchFamily="18" charset="0"/>
                <a:cs typeface="Times New Roman" pitchFamily="18" charset="0"/>
              </a:rPr>
              <a:t> between them. </a:t>
            </a:r>
            <a:endParaRPr lang="en-US" sz="2400" dirty="0">
              <a:latin typeface="Times New Roman" pitchFamily="18" charset="0"/>
              <a:cs typeface="Times New Roman" pitchFamily="18" charset="0"/>
            </a:endParaRPr>
          </a:p>
        </p:txBody>
      </p:sp>
      <p:sp>
        <p:nvSpPr>
          <p:cNvPr id="9" name="مستطيل 8"/>
          <p:cNvSpPr/>
          <p:nvPr/>
        </p:nvSpPr>
        <p:spPr>
          <a:xfrm>
            <a:off x="251520" y="2060848"/>
            <a:ext cx="8568952" cy="3477875"/>
          </a:xfrm>
          <a:prstGeom prst="rect">
            <a:avLst/>
          </a:prstGeom>
        </p:spPr>
        <p:txBody>
          <a:bodyPr wrap="square">
            <a:spAutoFit/>
          </a:bodyPr>
          <a:lstStyle/>
          <a:p>
            <a:pPr algn="l"/>
            <a:r>
              <a:rPr lang="en-US" sz="2400" dirty="0" smtClean="0">
                <a:latin typeface="Times New Roman" pitchFamily="18" charset="0"/>
                <a:cs typeface="Times New Roman" pitchFamily="18" charset="0"/>
              </a:rPr>
              <a:t>The cavity is designed so that the beam will remain entirely within the cavity's mirrors.</a:t>
            </a:r>
          </a:p>
          <a:p>
            <a:pPr algn="l"/>
            <a:r>
              <a:rPr lang="en-US" sz="2400" dirty="0" smtClean="0">
                <a:latin typeface="Times New Roman" pitchFamily="18" charset="0"/>
                <a:cs typeface="Times New Roman" pitchFamily="18" charset="0"/>
              </a:rPr>
              <a:t>These are referred to as follows where </a:t>
            </a:r>
            <a:r>
              <a:rPr lang="en-US" sz="2400" b="1" dirty="0" smtClean="0">
                <a:solidFill>
                  <a:srgbClr val="3333FF"/>
                </a:solidFill>
                <a:latin typeface="Times New Roman" pitchFamily="18" charset="0"/>
                <a:cs typeface="Times New Roman" pitchFamily="18" charset="0"/>
              </a:rPr>
              <a:t>R1</a:t>
            </a:r>
            <a:r>
              <a:rPr lang="en-US" sz="2400" dirty="0" smtClean="0">
                <a:latin typeface="Times New Roman" pitchFamily="18" charset="0"/>
                <a:cs typeface="Times New Roman" pitchFamily="18" charset="0"/>
              </a:rPr>
              <a:t> and </a:t>
            </a:r>
            <a:r>
              <a:rPr lang="en-US" sz="2400" b="1" dirty="0" smtClean="0">
                <a:solidFill>
                  <a:srgbClr val="3333FF"/>
                </a:solidFill>
                <a:latin typeface="Times New Roman" pitchFamily="18" charset="0"/>
                <a:cs typeface="Times New Roman" pitchFamily="18" charset="0"/>
              </a:rPr>
              <a:t>R2</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are the radii of </a:t>
            </a:r>
          </a:p>
          <a:p>
            <a:pPr algn="l"/>
            <a:r>
              <a:rPr lang="en-US" sz="2400" dirty="0" smtClean="0">
                <a:latin typeface="Times New Roman" pitchFamily="18" charset="0"/>
                <a:cs typeface="Times New Roman" pitchFamily="18" charset="0"/>
              </a:rPr>
              <a:t>curvature of the mirrors and </a:t>
            </a:r>
            <a:r>
              <a:rPr lang="en-US" sz="2400" b="1" dirty="0" smtClean="0">
                <a:solidFill>
                  <a:srgbClr val="3333FF"/>
                </a:solidFill>
                <a:latin typeface="Times New Roman" pitchFamily="18" charset="0"/>
                <a:cs typeface="Times New Roman" pitchFamily="18" charset="0"/>
              </a:rPr>
              <a:t>L</a:t>
            </a:r>
            <a:r>
              <a:rPr lang="en-US" sz="2400" dirty="0" smtClean="0">
                <a:latin typeface="Times New Roman" pitchFamily="18" charset="0"/>
                <a:cs typeface="Times New Roman" pitchFamily="18" charset="0"/>
              </a:rPr>
              <a:t> is the distance between the mirrors:</a:t>
            </a:r>
          </a:p>
          <a:p>
            <a:pPr algn="l"/>
            <a:r>
              <a:rPr lang="en-US" sz="2400" dirty="0" smtClean="0">
                <a:latin typeface="Times New Roman" pitchFamily="18" charset="0"/>
                <a:cs typeface="Times New Roman" pitchFamily="18" charset="0"/>
              </a:rPr>
              <a:t>a) Plane-parallel                     R1=R2=</a:t>
            </a:r>
            <a:r>
              <a:rPr lang="en-US" sz="2800" b="1" dirty="0" smtClean="0">
                <a:latin typeface="Times New Roman" pitchFamily="18" charset="0"/>
                <a:cs typeface="Times New Roman" pitchFamily="18" charset="0"/>
              </a:rPr>
              <a:t>∞</a:t>
            </a:r>
          </a:p>
          <a:p>
            <a:pPr algn="l"/>
            <a:r>
              <a:rPr lang="en-US" sz="2400" dirty="0" smtClean="0">
                <a:latin typeface="Times New Roman" pitchFamily="18" charset="0"/>
                <a:cs typeface="Times New Roman" pitchFamily="18" charset="0"/>
              </a:rPr>
              <a:t>b) Concentric (spherical)        R1+R2=L</a:t>
            </a:r>
          </a:p>
          <a:p>
            <a:pPr algn="l"/>
            <a:r>
              <a:rPr lang="en-US" sz="2400" dirty="0" smtClean="0">
                <a:latin typeface="Times New Roman" pitchFamily="18" charset="0"/>
                <a:cs typeface="Times New Roman" pitchFamily="18" charset="0"/>
              </a:rPr>
              <a:t>c) </a:t>
            </a:r>
            <a:r>
              <a:rPr lang="en-US" sz="2400" dirty="0" err="1" smtClean="0">
                <a:latin typeface="Times New Roman" pitchFamily="18" charset="0"/>
                <a:cs typeface="Times New Roman" pitchFamily="18" charset="0"/>
              </a:rPr>
              <a:t>Confocal</a:t>
            </a:r>
            <a:r>
              <a:rPr lang="en-US" sz="2400" dirty="0" smtClean="0">
                <a:latin typeface="Times New Roman" pitchFamily="18" charset="0"/>
                <a:cs typeface="Times New Roman" pitchFamily="18" charset="0"/>
              </a:rPr>
              <a:t>                             R1+R2=2L</a:t>
            </a:r>
          </a:p>
          <a:p>
            <a:pPr algn="l"/>
            <a:r>
              <a:rPr lang="en-US" sz="2400" dirty="0" smtClean="0">
                <a:latin typeface="Times New Roman" pitchFamily="18" charset="0"/>
                <a:cs typeface="Times New Roman" pitchFamily="18" charset="0"/>
              </a:rPr>
              <a:t>d) Hemispherical                    R1=L, R2=</a:t>
            </a:r>
            <a:r>
              <a:rPr lang="en-US" sz="2400" b="1"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l"/>
            <a:r>
              <a:rPr lang="pt-BR" sz="2400" dirty="0" smtClean="0">
                <a:latin typeface="Times New Roman" pitchFamily="18" charset="0"/>
                <a:cs typeface="Times New Roman" pitchFamily="18" charset="0"/>
              </a:rPr>
              <a:t>e) Concave-convex                 R1&gt;L,  R2=L-R1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886328" y="3140968"/>
            <a:ext cx="2473754" cy="707886"/>
          </a:xfrm>
          <a:prstGeom prst="rect">
            <a:avLst/>
          </a:prstGeom>
          <a:solidFill>
            <a:schemeClr val="bg1"/>
          </a:solidFill>
          <a:ln w="28575">
            <a:solidFill>
              <a:srgbClr val="FF0000"/>
            </a:solidFill>
          </a:ln>
        </p:spPr>
        <p:txBody>
          <a:bodyPr wrap="none">
            <a:spAutoFit/>
          </a:bodyPr>
          <a:lstStyle/>
          <a:p>
            <a:r>
              <a:rPr lang="en-US" sz="4000" b="1" dirty="0" smtClean="0">
                <a:solidFill>
                  <a:srgbClr val="FF0000"/>
                </a:solidFill>
              </a:rPr>
              <a:t>0 ≤ g</a:t>
            </a:r>
            <a:r>
              <a:rPr lang="en-US" sz="2400" b="1" dirty="0" smtClean="0">
                <a:solidFill>
                  <a:srgbClr val="FF0000"/>
                </a:solidFill>
              </a:rPr>
              <a:t>1</a:t>
            </a:r>
            <a:r>
              <a:rPr lang="en-US" sz="4000" b="1" dirty="0" smtClean="0">
                <a:solidFill>
                  <a:srgbClr val="FF0000"/>
                </a:solidFill>
              </a:rPr>
              <a:t>g</a:t>
            </a:r>
            <a:r>
              <a:rPr lang="en-US" sz="2400" b="1" dirty="0" smtClean="0">
                <a:solidFill>
                  <a:srgbClr val="FF0000"/>
                </a:solidFill>
              </a:rPr>
              <a:t>2</a:t>
            </a:r>
            <a:r>
              <a:rPr lang="en-US" sz="4000" b="1" dirty="0" smtClean="0">
                <a:solidFill>
                  <a:srgbClr val="FF0000"/>
                </a:solidFill>
              </a:rPr>
              <a:t> ≤ 1</a:t>
            </a:r>
            <a:endParaRPr lang="en-US" sz="4000"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755576" y="4365104"/>
            <a:ext cx="3168352"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pic>
        <p:nvPicPr>
          <p:cNvPr id="1028" name="Picture 4"/>
          <p:cNvPicPr>
            <a:picLocks noChangeAspect="1" noChangeArrowheads="1"/>
          </p:cNvPicPr>
          <p:nvPr/>
        </p:nvPicPr>
        <p:blipFill>
          <a:blip r:embed="rId3" cstate="print"/>
          <a:srcRect/>
          <a:stretch>
            <a:fillRect/>
          </a:stretch>
        </p:blipFill>
        <p:spPr bwMode="auto">
          <a:xfrm>
            <a:off x="251520" y="332656"/>
            <a:ext cx="8640960" cy="2419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88640"/>
            <a:ext cx="8712968" cy="6336704"/>
          </a:xfrm>
          <a:prstGeom prst="rect">
            <a:avLst/>
          </a:prstGeom>
          <a:noFill/>
          <a:ln w="9525">
            <a:noFill/>
            <a:miter lim="800000"/>
            <a:headEnd/>
            <a:tailEnd/>
          </a:ln>
        </p:spPr>
      </p:pic>
      <p:sp>
        <p:nvSpPr>
          <p:cNvPr id="5"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260648"/>
            <a:ext cx="8784976" cy="6336704"/>
          </a:xfrm>
          <a:prstGeom prst="rect">
            <a:avLst/>
          </a:prstGeom>
          <a:noFill/>
          <a:ln w="9525">
            <a:noFill/>
            <a:miter lim="800000"/>
            <a:headEnd/>
            <a:tailEnd/>
          </a:ln>
        </p:spPr>
      </p:pic>
      <p:sp>
        <p:nvSpPr>
          <p:cNvPr id="5"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67544" y="1628800"/>
            <a:ext cx="7920880" cy="4411563"/>
          </a:xfrm>
          <a:prstGeom prst="rect">
            <a:avLst/>
          </a:prstGeom>
          <a:noFill/>
          <a:ln w="9525">
            <a:solidFill>
              <a:srgbClr val="3333FF"/>
            </a:solidFill>
            <a:miter lim="800000"/>
            <a:headEnd/>
            <a:tailEnd/>
          </a:ln>
        </p:spPr>
      </p:pic>
      <p:sp>
        <p:nvSpPr>
          <p:cNvPr id="5"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
        <p:nvSpPr>
          <p:cNvPr id="6" name="مستطيل 5"/>
          <p:cNvSpPr/>
          <p:nvPr/>
        </p:nvSpPr>
        <p:spPr>
          <a:xfrm>
            <a:off x="251520" y="332656"/>
            <a:ext cx="8568952" cy="1261884"/>
          </a:xfrm>
          <a:prstGeom prst="rect">
            <a:avLst/>
          </a:prstGeom>
        </p:spPr>
        <p:txBody>
          <a:bodyPr wrap="square">
            <a:spAutoFit/>
          </a:bodyPr>
          <a:lstStyle/>
          <a:p>
            <a:pPr algn="l"/>
            <a:r>
              <a:rPr lang="en-US" sz="2400" dirty="0" smtClean="0">
                <a:latin typeface="Times New Roman" pitchFamily="18" charset="0"/>
                <a:cs typeface="Times New Roman" pitchFamily="18" charset="0"/>
              </a:rPr>
              <a:t>Graphically, Figure 3 shows a plot of the stability region of cavities. If </a:t>
            </a:r>
            <a:r>
              <a:rPr lang="en-US" sz="2800" b="1" dirty="0" smtClean="0">
                <a:solidFill>
                  <a:srgbClr val="FF0000"/>
                </a:solidFill>
                <a:latin typeface="Times New Roman" pitchFamily="18" charset="0"/>
                <a:cs typeface="Times New Roman" pitchFamily="18" charset="0"/>
              </a:rPr>
              <a:t>g</a:t>
            </a:r>
            <a:r>
              <a:rPr lang="en-US" b="1" dirty="0" smtClean="0">
                <a:solidFill>
                  <a:srgbClr val="FF0000"/>
                </a:solidFill>
                <a:latin typeface="Times New Roman" pitchFamily="18" charset="0"/>
                <a:cs typeface="Times New Roman" pitchFamily="18" charset="0"/>
              </a:rPr>
              <a:t>1 </a:t>
            </a:r>
            <a:r>
              <a:rPr lang="en-US" sz="2400" dirty="0" smtClean="0">
                <a:latin typeface="Times New Roman" pitchFamily="18" charset="0"/>
                <a:cs typeface="Times New Roman" pitchFamily="18" charset="0"/>
              </a:rPr>
              <a:t>and </a:t>
            </a:r>
            <a:r>
              <a:rPr lang="en-US" sz="2400" b="1" dirty="0" smtClean="0">
                <a:solidFill>
                  <a:srgbClr val="FF0000"/>
                </a:solidFill>
                <a:latin typeface="Times New Roman" pitchFamily="18" charset="0"/>
                <a:cs typeface="Times New Roman" pitchFamily="18" charset="0"/>
              </a:rPr>
              <a:t>g</a:t>
            </a:r>
            <a:r>
              <a:rPr lang="en-US" sz="2000" b="1" dirty="0" smtClean="0">
                <a:solidFill>
                  <a:srgbClr val="FF0000"/>
                </a:solidFill>
                <a:latin typeface="Times New Roman" pitchFamily="18" charset="0"/>
                <a:cs typeface="Times New Roman" pitchFamily="18" charset="0"/>
              </a:rPr>
              <a:t>2</a:t>
            </a:r>
            <a:r>
              <a:rPr lang="en-US" sz="2400" dirty="0" smtClean="0">
                <a:latin typeface="Times New Roman" pitchFamily="18" charset="0"/>
                <a:cs typeface="Times New Roman" pitchFamily="18" charset="0"/>
              </a:rPr>
              <a:t> are such that their intersection lies within the shaded region of this diagram, then the cavity is stable.</a:t>
            </a:r>
            <a:endParaRPr lang="en-US" sz="2400" dirty="0">
              <a:latin typeface="Times New Roman" pitchFamily="18" charset="0"/>
              <a:cs typeface="Times New Roman" pitchFamily="18" charset="0"/>
            </a:endParaRPr>
          </a:p>
        </p:txBody>
      </p:sp>
      <p:sp>
        <p:nvSpPr>
          <p:cNvPr id="7" name="مستطيل 6"/>
          <p:cNvSpPr/>
          <p:nvPr/>
        </p:nvSpPr>
        <p:spPr>
          <a:xfrm>
            <a:off x="2225175" y="6093296"/>
            <a:ext cx="3668377" cy="400110"/>
          </a:xfrm>
          <a:prstGeom prst="rect">
            <a:avLst/>
          </a:prstGeom>
        </p:spPr>
        <p:txBody>
          <a:bodyPr wrap="none">
            <a:spAutoFit/>
          </a:bodyPr>
          <a:lstStyle/>
          <a:p>
            <a:r>
              <a:rPr lang="en-US" sz="2000" b="1" dirty="0" smtClean="0">
                <a:latin typeface="Times New Roman" pitchFamily="18" charset="0"/>
                <a:cs typeface="Times New Roman" pitchFamily="18" charset="0"/>
              </a:rPr>
              <a:t>Figure 3: The stability diagram.</a:t>
            </a:r>
            <a:endParaRPr lang="en-US" sz="2000" dirty="0">
              <a:latin typeface="Times New Roman" pitchFamily="18" charset="0"/>
              <a:cs typeface="Times New Roman" pitchFamily="18" charset="0"/>
            </a:endParaRPr>
          </a:p>
        </p:txBody>
      </p:sp>
      <p:sp>
        <p:nvSpPr>
          <p:cNvPr id="8" name="شكل بيضاوي 7"/>
          <p:cNvSpPr/>
          <p:nvPr/>
        </p:nvSpPr>
        <p:spPr>
          <a:xfrm>
            <a:off x="4000496" y="1500174"/>
            <a:ext cx="64294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p:cNvSpPr/>
          <p:nvPr/>
        </p:nvSpPr>
        <p:spPr>
          <a:xfrm>
            <a:off x="7858148" y="3643314"/>
            <a:ext cx="64294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1520" y="1145644"/>
            <a:ext cx="8352928" cy="3939540"/>
          </a:xfrm>
          <a:prstGeom prst="rect">
            <a:avLst/>
          </a:prstGeom>
        </p:spPr>
        <p:txBody>
          <a:bodyPr wrap="square">
            <a:spAutoFit/>
          </a:bodyPr>
          <a:lstStyle/>
          <a:p>
            <a:pPr marL="398463" indent="-398463" algn="l" rtl="0">
              <a:spcBef>
                <a:spcPct val="50000"/>
              </a:spcBef>
              <a:buFont typeface="Wingdings" pitchFamily="2" charset="2"/>
              <a:buChar char="Ø"/>
            </a:pPr>
            <a:r>
              <a:rPr lang="en-US" sz="2000" b="1" dirty="0" smtClean="0">
                <a:solidFill>
                  <a:srgbClr val="002060"/>
                </a:solidFill>
                <a:latin typeface="Times New Roman" pitchFamily="26" charset="0"/>
                <a:cs typeface="Times New Roman" pitchFamily="26" charset="0"/>
              </a:rPr>
              <a:t>The volume inside the cavity actually occupied by the laser beam </a:t>
            </a:r>
          </a:p>
          <a:p>
            <a:pPr marL="398463" indent="-398463" algn="l" rtl="0">
              <a:spcBef>
                <a:spcPct val="50000"/>
              </a:spcBef>
              <a:buFont typeface="Wingdings" pitchFamily="2" charset="2"/>
              <a:buChar char="Ø"/>
            </a:pPr>
            <a:r>
              <a:rPr lang="en-US" sz="2000" b="1" dirty="0" smtClean="0">
                <a:solidFill>
                  <a:srgbClr val="002060"/>
                </a:solidFill>
                <a:latin typeface="Times New Roman" pitchFamily="26" charset="0"/>
                <a:cs typeface="Times New Roman" pitchFamily="26" charset="0"/>
              </a:rPr>
              <a:t>Stimulated emission occurs only within this volume.</a:t>
            </a:r>
          </a:p>
          <a:p>
            <a:pPr marL="342900" indent="-342900" algn="l" rtl="0">
              <a:spcBef>
                <a:spcPct val="50000"/>
              </a:spcBef>
            </a:pPr>
            <a:endParaRPr lang="en-US" sz="2000" b="1" dirty="0" smtClean="0">
              <a:solidFill>
                <a:srgbClr val="002060"/>
              </a:solidFill>
              <a:latin typeface="Times New Roman" pitchFamily="26" charset="0"/>
              <a:cs typeface="Times New Roman" pitchFamily="26" charset="0"/>
            </a:endParaRPr>
          </a:p>
          <a:p>
            <a:pPr marL="342900" indent="-342900" algn="l" rtl="0">
              <a:spcBef>
                <a:spcPct val="50000"/>
              </a:spcBef>
              <a:buFont typeface="Wingdings" pitchFamily="2" charset="2"/>
              <a:buChar char="v"/>
            </a:pPr>
            <a:r>
              <a:rPr lang="en-US" sz="2000" b="1" dirty="0" smtClean="0">
                <a:solidFill>
                  <a:srgbClr val="002060"/>
                </a:solidFill>
                <a:latin typeface="Times New Roman" pitchFamily="26" charset="0"/>
                <a:cs typeface="Times New Roman" pitchFamily="26" charset="0"/>
              </a:rPr>
              <a:t>The selection of the </a:t>
            </a:r>
            <a:r>
              <a:rPr lang="en-US" sz="2000" b="1" dirty="0" smtClean="0">
                <a:solidFill>
                  <a:srgbClr val="3333FF"/>
                </a:solidFill>
                <a:latin typeface="Times New Roman" pitchFamily="18" charset="0"/>
                <a:cs typeface="Times New Roman" pitchFamily="18" charset="0"/>
              </a:rPr>
              <a:t>Optical resonator (</a:t>
            </a:r>
            <a:r>
              <a:rPr lang="en-US" sz="2000" b="1" dirty="0" smtClean="0">
                <a:solidFill>
                  <a:srgbClr val="3333FF"/>
                </a:solidFill>
                <a:latin typeface="Times New Roman" pitchFamily="26" charset="0"/>
                <a:cs typeface="Times New Roman" pitchFamily="26" charset="0"/>
              </a:rPr>
              <a:t>Cavity configuration</a:t>
            </a:r>
            <a:r>
              <a:rPr lang="en-US" sz="2000" b="1" dirty="0" smtClean="0">
                <a:solidFill>
                  <a:srgbClr val="3333FF"/>
                </a:solidFill>
                <a:latin typeface="Times New Roman" pitchFamily="18" charset="0"/>
                <a:cs typeface="Times New Roman" pitchFamily="18" charset="0"/>
              </a:rPr>
              <a:t>)</a:t>
            </a:r>
            <a:r>
              <a:rPr lang="en-US" sz="2000" dirty="0" smtClean="0">
                <a:solidFill>
                  <a:srgbClr val="3333FF"/>
                </a:solidFill>
                <a:latin typeface="Times New Roman" pitchFamily="18" charset="0"/>
                <a:cs typeface="Times New Roman" pitchFamily="18" charset="0"/>
              </a:rPr>
              <a:t> </a:t>
            </a:r>
            <a:r>
              <a:rPr lang="en-US" sz="2000" b="1" dirty="0" smtClean="0">
                <a:solidFill>
                  <a:srgbClr val="002060"/>
                </a:solidFill>
                <a:latin typeface="Times New Roman" pitchFamily="26" charset="0"/>
                <a:cs typeface="Times New Roman" pitchFamily="26" charset="0"/>
              </a:rPr>
              <a:t>for a particular laser depends upon the following factors:</a:t>
            </a:r>
          </a:p>
          <a:p>
            <a:pPr marL="1489075" indent="-457200" algn="l" rtl="0">
              <a:spcBef>
                <a:spcPct val="50000"/>
              </a:spcBef>
              <a:buFont typeface="+mj-lt"/>
              <a:buAutoNum type="arabicPeriod"/>
            </a:pPr>
            <a:r>
              <a:rPr lang="en-US" sz="2000" b="1" dirty="0" smtClean="0">
                <a:solidFill>
                  <a:srgbClr val="002060"/>
                </a:solidFill>
                <a:latin typeface="Times New Roman" pitchFamily="26" charset="0"/>
                <a:cs typeface="Times New Roman" pitchFamily="26" charset="0"/>
              </a:rPr>
              <a:t>Ease of alignment.</a:t>
            </a:r>
          </a:p>
          <a:p>
            <a:pPr marL="1489075" indent="-457200" algn="l" rtl="0">
              <a:spcBef>
                <a:spcPct val="50000"/>
              </a:spcBef>
              <a:buFont typeface="+mj-lt"/>
              <a:buAutoNum type="arabicPeriod"/>
            </a:pPr>
            <a:r>
              <a:rPr lang="en-US" sz="2000" b="1" dirty="0" smtClean="0">
                <a:solidFill>
                  <a:srgbClr val="002060"/>
                </a:solidFill>
                <a:latin typeface="Times New Roman" pitchFamily="26" charset="0"/>
                <a:cs typeface="Times New Roman" pitchFamily="26" charset="0"/>
              </a:rPr>
              <a:t>Diffraction loss.</a:t>
            </a:r>
          </a:p>
          <a:p>
            <a:pPr marL="1489075" indent="-457200" algn="l" rtl="0">
              <a:spcBef>
                <a:spcPct val="50000"/>
              </a:spcBef>
              <a:buFont typeface="+mj-lt"/>
              <a:buAutoNum type="arabicPeriod"/>
            </a:pPr>
            <a:r>
              <a:rPr lang="en-US" sz="2000" b="1" dirty="0" smtClean="0">
                <a:solidFill>
                  <a:srgbClr val="002060"/>
                </a:solidFill>
                <a:latin typeface="Times New Roman" pitchFamily="26" charset="0"/>
                <a:cs typeface="Times New Roman" pitchFamily="26" charset="0"/>
              </a:rPr>
              <a:t>Mode volume.</a:t>
            </a:r>
          </a:p>
          <a:p>
            <a:pPr marL="342900" indent="-342900" algn="l" rtl="0">
              <a:spcBef>
                <a:spcPct val="50000"/>
              </a:spcBef>
            </a:pPr>
            <a:endParaRPr lang="en-US" sz="2000" b="1" dirty="0" smtClean="0">
              <a:solidFill>
                <a:srgbClr val="002060"/>
              </a:solidFill>
              <a:latin typeface="Times New Roman" pitchFamily="26" charset="0"/>
              <a:cs typeface="Times New Roman" pitchFamily="26" charset="0"/>
            </a:endParaRPr>
          </a:p>
        </p:txBody>
      </p:sp>
      <p:sp>
        <p:nvSpPr>
          <p:cNvPr id="5"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
        <p:nvSpPr>
          <p:cNvPr id="6" name="مستطيل 5"/>
          <p:cNvSpPr/>
          <p:nvPr/>
        </p:nvSpPr>
        <p:spPr>
          <a:xfrm>
            <a:off x="395536" y="548680"/>
            <a:ext cx="2149948" cy="461665"/>
          </a:xfrm>
          <a:prstGeom prst="rect">
            <a:avLst/>
          </a:prstGeom>
          <a:solidFill>
            <a:schemeClr val="bg1"/>
          </a:solidFill>
          <a:ln w="38100">
            <a:solidFill>
              <a:srgbClr val="FF0000"/>
            </a:solidFill>
          </a:ln>
        </p:spPr>
        <p:txBody>
          <a:bodyPr wrap="none">
            <a:spAutoFit/>
          </a:bodyPr>
          <a:lstStyle/>
          <a:p>
            <a:pPr marL="342900" indent="-342900" algn="l" rtl="0">
              <a:spcBef>
                <a:spcPct val="50000"/>
              </a:spcBef>
            </a:pPr>
            <a:r>
              <a:rPr lang="en-US" sz="2400" b="1" dirty="0" smtClean="0">
                <a:solidFill>
                  <a:srgbClr val="FF0000"/>
                </a:solidFill>
                <a:latin typeface="Times New Roman" pitchFamily="26" charset="0"/>
                <a:cs typeface="Times New Roman" pitchFamily="26" charset="0"/>
              </a:rPr>
              <a:t>Mode volume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1520" y="476672"/>
            <a:ext cx="8642350" cy="4677022"/>
            <a:chOff x="158" y="300"/>
            <a:chExt cx="5444" cy="2771"/>
          </a:xfrm>
        </p:grpSpPr>
        <p:sp>
          <p:nvSpPr>
            <p:cNvPr id="40963" name="Text Box 3"/>
            <p:cNvSpPr txBox="1">
              <a:spLocks noChangeArrowheads="1"/>
            </p:cNvSpPr>
            <p:nvPr/>
          </p:nvSpPr>
          <p:spPr bwMode="auto">
            <a:xfrm>
              <a:off x="158" y="300"/>
              <a:ext cx="5352" cy="1641"/>
            </a:xfrm>
            <a:prstGeom prst="rect">
              <a:avLst/>
            </a:prstGeom>
            <a:blipFill>
              <a:blip r:embed="rId2" cstate="print"/>
              <a:tile tx="0" ty="0" sx="100000" sy="100000" flip="none" algn="tl"/>
            </a:blipFill>
            <a:ln w="9525" algn="ctr">
              <a:solidFill>
                <a:srgbClr val="FF0000"/>
              </a:solidFill>
              <a:miter lim="800000"/>
              <a:headEnd/>
              <a:tailEnd/>
            </a:ln>
            <a:effectLst/>
          </p:spPr>
          <p:txBody>
            <a:bodyPr wrap="square">
              <a:spAutoFit/>
            </a:bodyPr>
            <a:lstStyle/>
            <a:p>
              <a:pPr algn="l" rtl="0">
                <a:spcBef>
                  <a:spcPct val="50000"/>
                </a:spcBef>
              </a:pPr>
              <a:r>
                <a:rPr lang="en-US" sz="2400" b="1" dirty="0">
                  <a:solidFill>
                    <a:srgbClr val="FF0000"/>
                  </a:solidFill>
                  <a:latin typeface="Times New Roman" pitchFamily="26" charset="0"/>
                  <a:cs typeface="Times New Roman" pitchFamily="26" charset="0"/>
                </a:rPr>
                <a:t>1)The plane - parallel cavity.</a:t>
              </a:r>
            </a:p>
            <a:p>
              <a:pPr algn="l" rtl="0">
                <a:spcBef>
                  <a:spcPct val="50000"/>
                </a:spcBef>
                <a:buFont typeface="Wingdings" pitchFamily="2" charset="2"/>
                <a:buChar char="Ø"/>
              </a:pPr>
              <a:r>
                <a:rPr lang="en-US" sz="2000" b="1" dirty="0" smtClean="0">
                  <a:latin typeface="Times New Roman" pitchFamily="26" charset="0"/>
                  <a:cs typeface="Times New Roman" pitchFamily="26" charset="0"/>
                </a:rPr>
                <a:t>Difficult to align.</a:t>
              </a:r>
            </a:p>
            <a:p>
              <a:pPr algn="l" rtl="0">
                <a:spcBef>
                  <a:spcPct val="50000"/>
                </a:spcBef>
                <a:buFont typeface="Wingdings" pitchFamily="2" charset="2"/>
                <a:buChar char="Ø"/>
              </a:pPr>
              <a:r>
                <a:rPr lang="en-US" sz="2000" b="1" dirty="0" smtClean="0">
                  <a:latin typeface="Times New Roman" pitchFamily="26" charset="0"/>
                  <a:cs typeface="Times New Roman" pitchFamily="26" charset="0"/>
                </a:rPr>
                <a:t>Highest </a:t>
              </a:r>
              <a:r>
                <a:rPr lang="en-US" sz="2000" b="1" dirty="0">
                  <a:latin typeface="Times New Roman" pitchFamily="26" charset="0"/>
                  <a:cs typeface="Times New Roman" pitchFamily="26" charset="0"/>
                </a:rPr>
                <a:t>diffraction loss.</a:t>
              </a:r>
            </a:p>
            <a:p>
              <a:pPr algn="l" rtl="0">
                <a:spcBef>
                  <a:spcPct val="50000"/>
                </a:spcBef>
                <a:buFont typeface="Wingdings" pitchFamily="2" charset="2"/>
                <a:buChar char="Ø"/>
              </a:pPr>
              <a:r>
                <a:rPr lang="en-US" sz="2000" b="1" dirty="0" smtClean="0">
                  <a:latin typeface="Times New Roman" pitchFamily="26" charset="0"/>
                  <a:cs typeface="Times New Roman" pitchFamily="26" charset="0"/>
                </a:rPr>
                <a:t> Highest mode volume</a:t>
              </a:r>
            </a:p>
            <a:p>
              <a:pPr algn="l" rtl="0">
                <a:spcBef>
                  <a:spcPct val="50000"/>
                </a:spcBef>
                <a:buFont typeface="Wingdings" pitchFamily="2" charset="2"/>
                <a:buChar char="Ø"/>
              </a:pPr>
              <a:r>
                <a:rPr lang="en-US" sz="2000" b="1" dirty="0" smtClean="0">
                  <a:latin typeface="Times New Roman" pitchFamily="26" charset="0"/>
                  <a:cs typeface="Times New Roman" pitchFamily="26" charset="0"/>
                </a:rPr>
                <a:t>No focusing inside the active medium. </a:t>
              </a:r>
            </a:p>
            <a:p>
              <a:pPr algn="l" rtl="0">
                <a:spcBef>
                  <a:spcPct val="50000"/>
                </a:spcBef>
                <a:buFont typeface="Wingdings" pitchFamily="2" charset="2"/>
                <a:buChar char="Ø"/>
              </a:pPr>
              <a:r>
                <a:rPr lang="en-US" sz="2000" b="1" dirty="0" smtClean="0">
                  <a:latin typeface="Times New Roman" pitchFamily="26" charset="0"/>
                  <a:cs typeface="Times New Roman" pitchFamily="26" charset="0"/>
                </a:rPr>
                <a:t>Example: Pulsed solid state lasers.</a:t>
              </a:r>
              <a:endParaRPr lang="en-US" sz="2400" b="1" dirty="0">
                <a:latin typeface="Times New Roman" pitchFamily="26" charset="0"/>
                <a:cs typeface="Times New Roman" pitchFamily="26" charset="0"/>
              </a:endParaRPr>
            </a:p>
          </p:txBody>
        </p:sp>
        <p:sp>
          <p:nvSpPr>
            <p:cNvPr id="40965" name="Text Box 5"/>
            <p:cNvSpPr txBox="1">
              <a:spLocks noChangeArrowheads="1"/>
            </p:cNvSpPr>
            <p:nvPr/>
          </p:nvSpPr>
          <p:spPr bwMode="auto">
            <a:xfrm>
              <a:off x="1519" y="2160"/>
              <a:ext cx="1951" cy="231"/>
            </a:xfrm>
            <a:prstGeom prst="rect">
              <a:avLst/>
            </a:prstGeom>
            <a:noFill/>
            <a:ln w="9525" algn="ctr">
              <a:noFill/>
              <a:miter lim="800000"/>
              <a:headEnd/>
              <a:tailEnd/>
            </a:ln>
            <a:effectLst/>
          </p:spPr>
          <p:txBody>
            <a:bodyPr>
              <a:spAutoFit/>
            </a:bodyPr>
            <a:lstStyle/>
            <a:p>
              <a:pPr algn="l" rtl="0">
                <a:spcBef>
                  <a:spcPct val="50000"/>
                </a:spcBef>
              </a:pPr>
              <a:endParaRPr lang="en-US"/>
            </a:p>
          </p:txBody>
        </p:sp>
        <p:sp>
          <p:nvSpPr>
            <p:cNvPr id="40968" name="Text Box 8"/>
            <p:cNvSpPr txBox="1">
              <a:spLocks noChangeArrowheads="1"/>
            </p:cNvSpPr>
            <p:nvPr/>
          </p:nvSpPr>
          <p:spPr bwMode="auto">
            <a:xfrm>
              <a:off x="3515" y="2840"/>
              <a:ext cx="2087" cy="231"/>
            </a:xfrm>
            <a:prstGeom prst="rect">
              <a:avLst/>
            </a:prstGeom>
            <a:noFill/>
            <a:ln w="9525" algn="ctr">
              <a:noFill/>
              <a:miter lim="800000"/>
              <a:headEnd/>
              <a:tailEnd/>
            </a:ln>
            <a:effectLst/>
          </p:spPr>
          <p:txBody>
            <a:bodyPr>
              <a:spAutoFit/>
            </a:bodyPr>
            <a:lstStyle/>
            <a:p>
              <a:pPr algn="l" rtl="0">
                <a:spcBef>
                  <a:spcPct val="50000"/>
                </a:spcBef>
              </a:pPr>
              <a:endParaRPr lang="en-US"/>
            </a:p>
          </p:txBody>
        </p:sp>
      </p:grpSp>
      <p:sp>
        <p:nvSpPr>
          <p:cNvPr id="10"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4788024" y="476672"/>
            <a:ext cx="3922017" cy="2736304"/>
          </a:xfrm>
          <a:prstGeom prst="rect">
            <a:avLst/>
          </a:prstGeom>
          <a:noFill/>
          <a:ln w="9525">
            <a:solidFill>
              <a:schemeClr val="tx1"/>
            </a:solidFill>
            <a:miter lim="800000"/>
            <a:headEnd/>
            <a:tailEnd/>
          </a:ln>
        </p:spPr>
      </p:pic>
      <p:sp>
        <p:nvSpPr>
          <p:cNvPr id="11" name="Text Box 7"/>
          <p:cNvSpPr txBox="1">
            <a:spLocks noChangeArrowheads="1"/>
          </p:cNvSpPr>
          <p:nvPr/>
        </p:nvSpPr>
        <p:spPr bwMode="auto">
          <a:xfrm>
            <a:off x="251520" y="3645024"/>
            <a:ext cx="8496944" cy="2769989"/>
          </a:xfrm>
          <a:prstGeom prst="rect">
            <a:avLst/>
          </a:prstGeom>
          <a:blipFill>
            <a:blip r:embed="rId4" cstate="print"/>
            <a:tile tx="0" ty="0" sx="100000" sy="100000" flip="none" algn="tl"/>
          </a:blipFill>
          <a:ln w="9525" algn="ctr">
            <a:solidFill>
              <a:srgbClr val="FF0000"/>
            </a:solidFill>
            <a:miter lim="800000"/>
            <a:headEnd/>
            <a:tailEnd/>
          </a:ln>
          <a:effectLst/>
        </p:spPr>
        <p:txBody>
          <a:bodyPr wrap="square">
            <a:spAutoFit/>
          </a:bodyPr>
          <a:lstStyle/>
          <a:p>
            <a:pPr algn="l" rtl="0">
              <a:spcBef>
                <a:spcPct val="50000"/>
              </a:spcBef>
            </a:pPr>
            <a:r>
              <a:rPr lang="en-US" sz="2400" b="1" dirty="0" smtClean="0">
                <a:solidFill>
                  <a:srgbClr val="FF0000"/>
                </a:solidFill>
                <a:latin typeface="Times New Roman" pitchFamily="26" charset="0"/>
                <a:cs typeface="Times New Roman" pitchFamily="26" charset="0"/>
              </a:rPr>
              <a:t>2)The </a:t>
            </a:r>
            <a:r>
              <a:rPr lang="en-US" sz="2400" b="1" dirty="0">
                <a:solidFill>
                  <a:srgbClr val="FF0000"/>
                </a:solidFill>
                <a:latin typeface="Times New Roman" pitchFamily="26" charset="0"/>
                <a:cs typeface="Times New Roman" pitchFamily="26" charset="0"/>
              </a:rPr>
              <a:t>spherical cavity</a:t>
            </a:r>
          </a:p>
          <a:p>
            <a:pPr algn="l" rtl="0">
              <a:spcBef>
                <a:spcPct val="50000"/>
              </a:spcBef>
              <a:buFont typeface="Wingdings" pitchFamily="2" charset="2"/>
              <a:buChar char="Ø"/>
            </a:pPr>
            <a:r>
              <a:rPr lang="en-US" sz="2000" b="1" dirty="0">
                <a:latin typeface="Times New Roman" pitchFamily="26" charset="0"/>
                <a:cs typeface="Times New Roman" pitchFamily="26" charset="0"/>
              </a:rPr>
              <a:t>Easiest to align.</a:t>
            </a:r>
          </a:p>
          <a:p>
            <a:pPr algn="l" rtl="0">
              <a:spcBef>
                <a:spcPct val="50000"/>
              </a:spcBef>
              <a:buFont typeface="Wingdings" pitchFamily="2" charset="2"/>
              <a:buChar char="Ø"/>
            </a:pPr>
            <a:r>
              <a:rPr lang="en-US" sz="2000" b="1" dirty="0">
                <a:latin typeface="Times New Roman" pitchFamily="26" charset="0"/>
                <a:cs typeface="Times New Roman" pitchFamily="26" charset="0"/>
              </a:rPr>
              <a:t>Lowest diffraction loss.</a:t>
            </a:r>
          </a:p>
          <a:p>
            <a:pPr algn="l" rtl="0">
              <a:spcBef>
                <a:spcPct val="50000"/>
              </a:spcBef>
              <a:buFont typeface="Wingdings" pitchFamily="2" charset="2"/>
              <a:buChar char="Ø"/>
            </a:pPr>
            <a:r>
              <a:rPr lang="en-US" sz="2000" b="1" dirty="0">
                <a:latin typeface="Times New Roman" pitchFamily="26" charset="0"/>
                <a:cs typeface="Times New Roman" pitchFamily="26" charset="0"/>
              </a:rPr>
              <a:t>Smallest mode volume.</a:t>
            </a:r>
          </a:p>
          <a:p>
            <a:pPr algn="l" rtl="0">
              <a:spcBef>
                <a:spcPct val="50000"/>
              </a:spcBef>
              <a:buFont typeface="Wingdings" pitchFamily="2" charset="2"/>
              <a:buChar char="Ø"/>
            </a:pPr>
            <a:r>
              <a:rPr lang="en-US" sz="2000" b="1" dirty="0" smtClean="0">
                <a:latin typeface="Times New Roman" pitchFamily="26" charset="0"/>
                <a:cs typeface="Times New Roman" pitchFamily="26" charset="0"/>
              </a:rPr>
              <a:t>focusing inside the active medium. </a:t>
            </a:r>
          </a:p>
          <a:p>
            <a:pPr algn="l" rtl="0">
              <a:spcBef>
                <a:spcPct val="50000"/>
              </a:spcBef>
              <a:buFont typeface="Wingdings" pitchFamily="2" charset="2"/>
              <a:buChar char="Ø"/>
            </a:pPr>
            <a:r>
              <a:rPr lang="en-US" sz="2000" b="1" dirty="0" smtClean="0">
                <a:latin typeface="Times New Roman" pitchFamily="26" charset="0"/>
                <a:cs typeface="Times New Roman" pitchFamily="26" charset="0"/>
              </a:rPr>
              <a:t>Example: dye </a:t>
            </a:r>
            <a:r>
              <a:rPr lang="en-US" sz="2000" b="1" dirty="0">
                <a:latin typeface="Times New Roman" pitchFamily="26" charset="0"/>
                <a:cs typeface="Times New Roman" pitchFamily="26" charset="0"/>
              </a:rPr>
              <a:t>lasers.</a:t>
            </a:r>
          </a:p>
        </p:txBody>
      </p:sp>
      <p:pic>
        <p:nvPicPr>
          <p:cNvPr id="12" name="Picture 3"/>
          <p:cNvPicPr>
            <a:picLocks noChangeAspect="1" noChangeArrowheads="1"/>
          </p:cNvPicPr>
          <p:nvPr/>
        </p:nvPicPr>
        <p:blipFill>
          <a:blip r:embed="rId5" cstate="print"/>
          <a:srcRect/>
          <a:stretch>
            <a:fillRect/>
          </a:stretch>
        </p:blipFill>
        <p:spPr bwMode="auto">
          <a:xfrm>
            <a:off x="4788024" y="3645024"/>
            <a:ext cx="3960440" cy="273630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51520" y="3717032"/>
            <a:ext cx="8424936" cy="2308324"/>
          </a:xfrm>
          <a:prstGeom prst="rect">
            <a:avLst/>
          </a:prstGeom>
          <a:blipFill>
            <a:blip r:embed="rId2" cstate="print"/>
            <a:tile tx="0" ty="0" sx="100000" sy="100000" flip="none" algn="tl"/>
          </a:blipFill>
          <a:ln w="9525" algn="ctr">
            <a:solidFill>
              <a:srgbClr val="FF0000"/>
            </a:solidFill>
            <a:miter lim="800000"/>
            <a:headEnd/>
            <a:tailEnd/>
          </a:ln>
          <a:effectLst/>
        </p:spPr>
        <p:txBody>
          <a:bodyPr wrap="square">
            <a:spAutoFit/>
          </a:bodyPr>
          <a:lstStyle/>
          <a:p>
            <a:pPr algn="l" rtl="0">
              <a:spcBef>
                <a:spcPct val="50000"/>
              </a:spcBef>
            </a:pPr>
            <a:r>
              <a:rPr lang="en-US" sz="2400" b="1" dirty="0">
                <a:solidFill>
                  <a:srgbClr val="FF0000"/>
                </a:solidFill>
                <a:latin typeface="Times New Roman" pitchFamily="26" charset="0"/>
                <a:cs typeface="Times New Roman" pitchFamily="26" charset="0"/>
              </a:rPr>
              <a:t>4)The hemispherical cavity.</a:t>
            </a:r>
          </a:p>
          <a:p>
            <a:pPr algn="l" rtl="0">
              <a:spcBef>
                <a:spcPct val="50000"/>
              </a:spcBef>
              <a:buFont typeface="Wingdings" pitchFamily="2" charset="2"/>
              <a:buChar char="Ø"/>
            </a:pPr>
            <a:r>
              <a:rPr lang="en-US" sz="2000" b="1" dirty="0">
                <a:latin typeface="Times New Roman" pitchFamily="26" charset="0"/>
                <a:cs typeface="Times New Roman" pitchFamily="26" charset="0"/>
              </a:rPr>
              <a:t>One-half of the spherical cavity.</a:t>
            </a:r>
          </a:p>
          <a:p>
            <a:pPr algn="l" rtl="0">
              <a:spcBef>
                <a:spcPct val="50000"/>
              </a:spcBef>
              <a:buFont typeface="Wingdings" pitchFamily="2" charset="2"/>
              <a:buChar char="Ø"/>
            </a:pPr>
            <a:r>
              <a:rPr lang="en-US" sz="2000" b="1" dirty="0">
                <a:latin typeface="Times New Roman" pitchFamily="26" charset="0"/>
                <a:cs typeface="Times New Roman" pitchFamily="26" charset="0"/>
              </a:rPr>
              <a:t>Characteristics is similar.</a:t>
            </a:r>
          </a:p>
          <a:p>
            <a:pPr algn="l" rtl="0">
              <a:spcBef>
                <a:spcPct val="50000"/>
              </a:spcBef>
              <a:buFont typeface="Wingdings" pitchFamily="2" charset="2"/>
              <a:buChar char="Ø"/>
            </a:pPr>
            <a:r>
              <a:rPr lang="en-US" sz="2000" b="1" dirty="0">
                <a:latin typeface="Times New Roman" pitchFamily="26" charset="0"/>
                <a:cs typeface="Times New Roman" pitchFamily="26" charset="0"/>
              </a:rPr>
              <a:t>Low cost of the mirror.</a:t>
            </a:r>
          </a:p>
          <a:p>
            <a:pPr algn="l" rtl="0">
              <a:spcBef>
                <a:spcPct val="50000"/>
              </a:spcBef>
              <a:buFont typeface="Wingdings" pitchFamily="2" charset="2"/>
              <a:buChar char="Ø"/>
            </a:pPr>
            <a:r>
              <a:rPr lang="en-US" sz="2000" b="1" dirty="0" smtClean="0">
                <a:latin typeface="Times New Roman" pitchFamily="26" charset="0"/>
                <a:cs typeface="Times New Roman" pitchFamily="26" charset="0"/>
              </a:rPr>
              <a:t>Example: Most </a:t>
            </a:r>
            <a:r>
              <a:rPr lang="en-US" sz="2000" b="1" dirty="0">
                <a:latin typeface="Times New Roman" pitchFamily="26" charset="0"/>
                <a:cs typeface="Times New Roman" pitchFamily="26" charset="0"/>
              </a:rPr>
              <a:t>low power He-Ne laser.</a:t>
            </a:r>
          </a:p>
        </p:txBody>
      </p:sp>
      <p:pic>
        <p:nvPicPr>
          <p:cNvPr id="2050" name="Picture 2"/>
          <p:cNvPicPr>
            <a:picLocks noChangeAspect="1" noChangeArrowheads="1"/>
          </p:cNvPicPr>
          <p:nvPr/>
        </p:nvPicPr>
        <p:blipFill>
          <a:blip r:embed="rId3" cstate="print"/>
          <a:srcRect/>
          <a:stretch>
            <a:fillRect/>
          </a:stretch>
        </p:blipFill>
        <p:spPr bwMode="auto">
          <a:xfrm>
            <a:off x="4716016" y="3717032"/>
            <a:ext cx="3960440" cy="2304256"/>
          </a:xfrm>
          <a:prstGeom prst="rect">
            <a:avLst/>
          </a:prstGeom>
          <a:noFill/>
          <a:ln w="9525">
            <a:solidFill>
              <a:schemeClr val="tx1"/>
            </a:solidFill>
            <a:miter lim="800000"/>
            <a:headEnd/>
            <a:tailEnd/>
          </a:ln>
        </p:spPr>
      </p:pic>
      <p:sp>
        <p:nvSpPr>
          <p:cNvPr id="9"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
        <p:nvSpPr>
          <p:cNvPr id="7" name="Text Box 6"/>
          <p:cNvSpPr txBox="1">
            <a:spLocks noChangeArrowheads="1"/>
          </p:cNvSpPr>
          <p:nvPr/>
        </p:nvSpPr>
        <p:spPr bwMode="auto">
          <a:xfrm>
            <a:off x="251520" y="836712"/>
            <a:ext cx="8496300" cy="2308974"/>
          </a:xfrm>
          <a:prstGeom prst="rect">
            <a:avLst/>
          </a:prstGeom>
          <a:blipFill>
            <a:blip r:embed="rId4" cstate="print"/>
            <a:tile tx="0" ty="0" sx="100000" sy="100000" flip="none" algn="tl"/>
          </a:blipFill>
          <a:ln w="9525" algn="ctr">
            <a:solidFill>
              <a:srgbClr val="FF0000"/>
            </a:solidFill>
            <a:miter lim="800000"/>
            <a:headEnd/>
            <a:tailEnd/>
          </a:ln>
          <a:effectLst/>
        </p:spPr>
        <p:txBody>
          <a:bodyPr wrap="square">
            <a:spAutoFit/>
          </a:bodyPr>
          <a:lstStyle/>
          <a:p>
            <a:pPr algn="l" rtl="0">
              <a:spcBef>
                <a:spcPct val="50000"/>
              </a:spcBef>
            </a:pPr>
            <a:r>
              <a:rPr lang="en-US" sz="2400" b="1" dirty="0" smtClean="0">
                <a:solidFill>
                  <a:srgbClr val="FF0000"/>
                </a:solidFill>
                <a:latin typeface="Times New Roman" pitchFamily="26" charset="0"/>
                <a:cs typeface="Times New Roman" pitchFamily="26" charset="0"/>
              </a:rPr>
              <a:t>3)The </a:t>
            </a:r>
            <a:r>
              <a:rPr lang="en-US" sz="2400" b="1" dirty="0" err="1">
                <a:solidFill>
                  <a:srgbClr val="FF0000"/>
                </a:solidFill>
                <a:latin typeface="Times New Roman" pitchFamily="26" charset="0"/>
                <a:cs typeface="Times New Roman" pitchFamily="26" charset="0"/>
              </a:rPr>
              <a:t>confocal</a:t>
            </a:r>
            <a:r>
              <a:rPr lang="en-US" sz="2400" b="1" dirty="0">
                <a:solidFill>
                  <a:srgbClr val="FF0000"/>
                </a:solidFill>
                <a:latin typeface="Times New Roman" pitchFamily="26" charset="0"/>
                <a:cs typeface="Times New Roman" pitchFamily="26" charset="0"/>
              </a:rPr>
              <a:t> resonator.</a:t>
            </a:r>
          </a:p>
          <a:p>
            <a:pPr algn="l" rtl="0">
              <a:spcBef>
                <a:spcPct val="50000"/>
              </a:spcBef>
              <a:buFont typeface="Wingdings" pitchFamily="2" charset="2"/>
              <a:buChar char="Ø"/>
            </a:pPr>
            <a:r>
              <a:rPr lang="en-US" sz="2000" b="1" dirty="0">
                <a:latin typeface="Times New Roman" pitchFamily="26" charset="0"/>
                <a:cs typeface="Times New Roman" pitchFamily="26" charset="0"/>
              </a:rPr>
              <a:t>Ease of alignment.</a:t>
            </a:r>
          </a:p>
          <a:p>
            <a:pPr algn="l" rtl="0">
              <a:spcBef>
                <a:spcPct val="50000"/>
              </a:spcBef>
              <a:buFont typeface="Wingdings" pitchFamily="2" charset="2"/>
              <a:buChar char="Ø"/>
            </a:pPr>
            <a:r>
              <a:rPr lang="en-US" sz="2000" b="1" dirty="0">
                <a:latin typeface="Times New Roman" pitchFamily="26" charset="0"/>
                <a:cs typeface="Times New Roman" pitchFamily="26" charset="0"/>
              </a:rPr>
              <a:t>Low diffraction loss.</a:t>
            </a:r>
          </a:p>
          <a:p>
            <a:pPr algn="l" rtl="0">
              <a:spcBef>
                <a:spcPct val="50000"/>
              </a:spcBef>
              <a:buFont typeface="Wingdings" pitchFamily="2" charset="2"/>
              <a:buChar char="Ø"/>
            </a:pPr>
            <a:r>
              <a:rPr lang="en-US" sz="2000" b="1" dirty="0" smtClean="0">
                <a:latin typeface="Times New Roman" pitchFamily="26" charset="0"/>
                <a:cs typeface="Times New Roman" pitchFamily="26" charset="0"/>
              </a:rPr>
              <a:t>Moderate in </a:t>
            </a:r>
            <a:r>
              <a:rPr lang="en-US" sz="2000" b="1" dirty="0">
                <a:latin typeface="Times New Roman" pitchFamily="26" charset="0"/>
                <a:cs typeface="Times New Roman" pitchFamily="26" charset="0"/>
              </a:rPr>
              <a:t>the mode volume.</a:t>
            </a:r>
          </a:p>
          <a:p>
            <a:pPr algn="l" rtl="0">
              <a:spcBef>
                <a:spcPct val="50000"/>
              </a:spcBef>
            </a:pPr>
            <a:endParaRPr lang="en-US" sz="2000" b="1" dirty="0">
              <a:latin typeface="Times New Roman" pitchFamily="26" charset="0"/>
              <a:cs typeface="Times New Roman" pitchFamily="26" charset="0"/>
            </a:endParaRPr>
          </a:p>
        </p:txBody>
      </p:sp>
      <p:pic>
        <p:nvPicPr>
          <p:cNvPr id="8" name="Picture 4"/>
          <p:cNvPicPr>
            <a:picLocks noChangeAspect="1" noChangeArrowheads="1"/>
          </p:cNvPicPr>
          <p:nvPr/>
        </p:nvPicPr>
        <p:blipFill>
          <a:blip r:embed="rId5" cstate="print"/>
          <a:srcRect/>
          <a:stretch>
            <a:fillRect/>
          </a:stretch>
        </p:blipFill>
        <p:spPr bwMode="auto">
          <a:xfrm>
            <a:off x="4716016" y="836712"/>
            <a:ext cx="4032448" cy="230425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152400" y="147638"/>
            <a:ext cx="8763000" cy="6567510"/>
          </a:xfrm>
          <a:prstGeom prst="rect">
            <a:avLst/>
          </a:prstGeom>
          <a:noFill/>
          <a:ln w="88900" cmpd="tri">
            <a:solidFill>
              <a:srgbClr val="FF0000"/>
            </a:solidFill>
            <a:miter lim="800000"/>
            <a:headEnd/>
            <a:tailEnd/>
          </a:ln>
        </p:spPr>
        <p:txBody>
          <a:bodyPr wrap="none" anchor="ctr"/>
          <a:lstStyle/>
          <a:p>
            <a:endParaRPr lang="en-US"/>
          </a:p>
        </p:txBody>
      </p:sp>
      <p:sp>
        <p:nvSpPr>
          <p:cNvPr id="3" name="Rectangle 4"/>
          <p:cNvSpPr>
            <a:spLocks noChangeArrowheads="1"/>
          </p:cNvSpPr>
          <p:nvPr/>
        </p:nvSpPr>
        <p:spPr bwMode="auto">
          <a:xfrm>
            <a:off x="785786" y="2285992"/>
            <a:ext cx="7358114" cy="609600"/>
          </a:xfrm>
          <a:prstGeom prst="rect">
            <a:avLst/>
          </a:prstGeom>
          <a:solidFill>
            <a:schemeClr val="bg1"/>
          </a:solidFill>
          <a:ln w="28575">
            <a:solidFill>
              <a:srgbClr val="FF0000"/>
            </a:solidFill>
            <a:miter lim="800000"/>
            <a:headEnd/>
            <a:tailEnd/>
          </a:ln>
        </p:spPr>
        <p:txBody>
          <a:bodyPr lIns="92075" tIns="46038" rIns="92075" bIns="46038" anchor="ctr"/>
          <a:lstStyle/>
          <a:p>
            <a:pPr algn="l"/>
            <a:r>
              <a:rPr lang="en-US"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COMPONENTS (</a:t>
            </a:r>
            <a:r>
              <a:rPr lang="en-US" sz="2800" b="1" dirty="0" smtClean="0">
                <a:ln w="10541" cmpd="sng">
                  <a:solidFill>
                    <a:schemeClr val="accent1">
                      <a:shade val="88000"/>
                      <a:satMod val="110000"/>
                    </a:schemeClr>
                  </a:solidFill>
                  <a:prstDash val="solid"/>
                </a:ln>
                <a:solidFill>
                  <a:srgbClr val="FF0000"/>
                </a:solidFill>
                <a:latin typeface="Times New Roman" pitchFamily="18" charset="0"/>
                <a:ea typeface="Calibri" pitchFamily="34" charset="0"/>
                <a:cs typeface="Times New Roman" pitchFamily="18" charset="0"/>
              </a:rPr>
              <a:t> ELEMENTS</a:t>
            </a:r>
            <a:r>
              <a:rPr lang="en-US"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 OF LASERS</a:t>
            </a:r>
            <a:endPar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179512" y="299120"/>
            <a:ext cx="8712968" cy="609600"/>
          </a:xfrm>
          <a:prstGeom prst="rect">
            <a:avLst/>
          </a:prstGeom>
          <a:solidFill>
            <a:schemeClr val="bg1"/>
          </a:solidFill>
          <a:ln w="28575">
            <a:solidFill>
              <a:srgbClr val="FF0000"/>
            </a:solidFill>
            <a:miter lim="800000"/>
            <a:headEnd/>
            <a:tailEnd/>
          </a:ln>
        </p:spPr>
        <p:txBody>
          <a:bodyPr lIns="92075" tIns="46038" rIns="92075" bIns="46038" anchor="ctr"/>
          <a:lstStyle/>
          <a:p>
            <a:pPr algn="l"/>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COMMON COMPONENTS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 ELEMENTS</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 OF ALL LASERS :</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0963" name="Text Box 5"/>
          <p:cNvSpPr txBox="1">
            <a:spLocks noChangeArrowheads="1"/>
          </p:cNvSpPr>
          <p:nvPr/>
        </p:nvSpPr>
        <p:spPr bwMode="auto">
          <a:xfrm>
            <a:off x="152400" y="914400"/>
            <a:ext cx="8763000" cy="5678478"/>
          </a:xfrm>
          <a:prstGeom prst="rect">
            <a:avLst/>
          </a:prstGeom>
          <a:noFill/>
          <a:ln w="9525">
            <a:noFill/>
            <a:miter lim="800000"/>
            <a:headEnd/>
            <a:tailEnd/>
          </a:ln>
        </p:spPr>
        <p:txBody>
          <a:bodyPr wrap="square">
            <a:spAutoFit/>
          </a:bodyPr>
          <a:lstStyle/>
          <a:p>
            <a:pPr marL="457200" indent="-457200" algn="l" rtl="0">
              <a:spcBef>
                <a:spcPct val="50000"/>
              </a:spcBef>
            </a:pPr>
            <a:r>
              <a:rPr lang="en-US" b="1" dirty="0"/>
              <a:t>       All lasers, regardless of size, shape, style, or application, have three main components:</a:t>
            </a:r>
            <a:r>
              <a:rPr lang="en-US" dirty="0"/>
              <a:t> </a:t>
            </a:r>
            <a:endParaRPr lang="en-US" sz="2400" b="1" u="sng" dirty="0">
              <a:solidFill>
                <a:srgbClr val="FF3300"/>
              </a:solidFill>
            </a:endParaRPr>
          </a:p>
          <a:p>
            <a:pPr marL="457200" indent="-457200" algn="l" rtl="0">
              <a:spcBef>
                <a:spcPct val="50000"/>
              </a:spcBef>
              <a:buFontTx/>
              <a:buAutoNum type="arabicPeriod"/>
            </a:pPr>
            <a:r>
              <a:rPr lang="en-US" sz="2400" b="1" u="sng" dirty="0">
                <a:solidFill>
                  <a:srgbClr val="FF3300"/>
                </a:solidFill>
              </a:rPr>
              <a:t>Active Medium</a:t>
            </a:r>
            <a:r>
              <a:rPr lang="en-US" sz="1800" u="sng" dirty="0">
                <a:solidFill>
                  <a:srgbClr val="FF3300"/>
                </a:solidFill>
              </a:rPr>
              <a:t> </a:t>
            </a:r>
          </a:p>
          <a:p>
            <a:pPr marL="457200" indent="-457200" algn="l"/>
            <a:r>
              <a:rPr lang="en-US" sz="1800" dirty="0"/>
              <a:t>        The active medium is a collection of atoms, molecules or ions that absorb energy         </a:t>
            </a:r>
            <a:r>
              <a:rPr lang="en-US" sz="1800" dirty="0" smtClean="0"/>
              <a:t>           source </a:t>
            </a:r>
            <a:r>
              <a:rPr lang="en-US" sz="1800" dirty="0"/>
              <a:t>and generate laser light by stimulated </a:t>
            </a:r>
            <a:r>
              <a:rPr lang="en-US" sz="1800" dirty="0" smtClean="0"/>
              <a:t>emission </a:t>
            </a:r>
            <a:r>
              <a:rPr lang="en-US" dirty="0" smtClean="0"/>
              <a:t>from an outside. </a:t>
            </a:r>
            <a:endParaRPr lang="en-US" sz="1800" dirty="0" smtClean="0"/>
          </a:p>
          <a:p>
            <a:pPr marL="457200" indent="-457200" algn="l"/>
            <a:r>
              <a:rPr lang="en-US" sz="1800" dirty="0" smtClean="0"/>
              <a:t>        The active medium can consist of a </a:t>
            </a:r>
            <a:r>
              <a:rPr lang="en-US" sz="1800" b="1" dirty="0" smtClean="0">
                <a:solidFill>
                  <a:srgbClr val="0000FF"/>
                </a:solidFill>
              </a:rPr>
              <a:t>solid</a:t>
            </a:r>
            <a:r>
              <a:rPr lang="en-US" sz="1800" dirty="0" smtClean="0"/>
              <a:t>, </a:t>
            </a:r>
            <a:r>
              <a:rPr lang="en-US" sz="1800" b="1" dirty="0" smtClean="0">
                <a:solidFill>
                  <a:srgbClr val="0000FF"/>
                </a:solidFill>
              </a:rPr>
              <a:t>liquid</a:t>
            </a:r>
            <a:r>
              <a:rPr lang="en-US" sz="1800" dirty="0" smtClean="0"/>
              <a:t>,  </a:t>
            </a:r>
            <a:r>
              <a:rPr lang="en-US" sz="1800" b="1" dirty="0" smtClean="0">
                <a:solidFill>
                  <a:srgbClr val="0000FF"/>
                </a:solidFill>
              </a:rPr>
              <a:t>gas</a:t>
            </a:r>
            <a:r>
              <a:rPr lang="en-US" sz="1800" dirty="0" smtClean="0">
                <a:solidFill>
                  <a:srgbClr val="0000FF"/>
                </a:solidFill>
              </a:rPr>
              <a:t> </a:t>
            </a:r>
            <a:r>
              <a:rPr lang="en-US" sz="1800" dirty="0" smtClean="0"/>
              <a:t>or a </a:t>
            </a:r>
            <a:r>
              <a:rPr lang="en-US" sz="1800" b="1" dirty="0" smtClean="0">
                <a:solidFill>
                  <a:srgbClr val="0000FF"/>
                </a:solidFill>
              </a:rPr>
              <a:t>semiconductor</a:t>
            </a:r>
            <a:r>
              <a:rPr lang="en-US" dirty="0" smtClean="0"/>
              <a:t> material. </a:t>
            </a:r>
            <a:endParaRPr lang="en-US" sz="1800" dirty="0" smtClean="0"/>
          </a:p>
          <a:p>
            <a:pPr marL="457200" indent="-457200" algn="l"/>
            <a:endParaRPr lang="en-US" sz="1600" b="1" dirty="0" smtClean="0">
              <a:solidFill>
                <a:srgbClr val="FF3300"/>
              </a:solidFill>
            </a:endParaRPr>
          </a:p>
          <a:p>
            <a:pPr marL="457200" indent="-457200" algn="l"/>
            <a:r>
              <a:rPr lang="en-US" sz="2400" b="1" dirty="0" smtClean="0">
                <a:solidFill>
                  <a:srgbClr val="FF3300"/>
                </a:solidFill>
              </a:rPr>
              <a:t>2</a:t>
            </a:r>
            <a:r>
              <a:rPr lang="en-US" sz="2400" b="1" dirty="0">
                <a:solidFill>
                  <a:srgbClr val="FF3300"/>
                </a:solidFill>
              </a:rPr>
              <a:t>.  </a:t>
            </a:r>
            <a:r>
              <a:rPr lang="en-US" sz="2400" b="1" u="sng" dirty="0">
                <a:solidFill>
                  <a:srgbClr val="FF3300"/>
                </a:solidFill>
              </a:rPr>
              <a:t>Excitation Mechanism</a:t>
            </a:r>
            <a:r>
              <a:rPr lang="en-US" sz="2400" dirty="0">
                <a:solidFill>
                  <a:srgbClr val="FF3300"/>
                </a:solidFill>
              </a:rPr>
              <a:t> </a:t>
            </a:r>
          </a:p>
          <a:p>
            <a:pPr marL="457200" indent="-457200" algn="l" rtl="0">
              <a:spcBef>
                <a:spcPct val="50000"/>
              </a:spcBef>
            </a:pPr>
            <a:r>
              <a:rPr lang="en-US" sz="1800" dirty="0"/>
              <a:t>	Excitation mechanisms pump energy into the active medium by one or more of three basic methods; </a:t>
            </a:r>
            <a:r>
              <a:rPr lang="en-US" sz="1800" b="1" dirty="0">
                <a:solidFill>
                  <a:srgbClr val="0000FF"/>
                </a:solidFill>
              </a:rPr>
              <a:t>optical</a:t>
            </a:r>
            <a:r>
              <a:rPr lang="en-US" sz="1800" dirty="0"/>
              <a:t>, </a:t>
            </a:r>
            <a:r>
              <a:rPr lang="en-US" sz="1800" b="1" dirty="0">
                <a:solidFill>
                  <a:srgbClr val="0000FF"/>
                </a:solidFill>
              </a:rPr>
              <a:t>electrical</a:t>
            </a:r>
            <a:r>
              <a:rPr lang="en-US" sz="1800" dirty="0">
                <a:solidFill>
                  <a:srgbClr val="0000FF"/>
                </a:solidFill>
              </a:rPr>
              <a:t> </a:t>
            </a:r>
            <a:r>
              <a:rPr lang="en-US" sz="1800" dirty="0"/>
              <a:t>or </a:t>
            </a:r>
            <a:r>
              <a:rPr lang="en-US" sz="1800" b="1" dirty="0">
                <a:solidFill>
                  <a:srgbClr val="0000FF"/>
                </a:solidFill>
              </a:rPr>
              <a:t>chemica</a:t>
            </a:r>
            <a:r>
              <a:rPr lang="en-US" sz="1800" dirty="0">
                <a:solidFill>
                  <a:srgbClr val="0000FF"/>
                </a:solidFill>
              </a:rPr>
              <a:t>l</a:t>
            </a:r>
            <a:r>
              <a:rPr lang="en-US" sz="1800" dirty="0"/>
              <a:t>. </a:t>
            </a:r>
          </a:p>
          <a:p>
            <a:pPr marL="457200" indent="-457200" algn="l" rtl="0">
              <a:spcBef>
                <a:spcPct val="50000"/>
              </a:spcBef>
            </a:pPr>
            <a:r>
              <a:rPr lang="en-US" sz="2400" b="1" dirty="0">
                <a:solidFill>
                  <a:srgbClr val="FF3300"/>
                </a:solidFill>
              </a:rPr>
              <a:t>3.  </a:t>
            </a:r>
            <a:r>
              <a:rPr lang="en-US" sz="2400" b="1" u="sng" dirty="0">
                <a:solidFill>
                  <a:srgbClr val="FF3300"/>
                </a:solidFill>
              </a:rPr>
              <a:t>Optical Resonator</a:t>
            </a:r>
          </a:p>
          <a:p>
            <a:pPr marL="457200" indent="-457200" algn="l" rtl="0">
              <a:spcBef>
                <a:spcPct val="50000"/>
              </a:spcBef>
            </a:pPr>
            <a:r>
              <a:rPr lang="en-US" sz="1800" dirty="0"/>
              <a:t>       Reflect the laser beam through the active medium for </a:t>
            </a:r>
            <a:r>
              <a:rPr lang="en-US" sz="1800" dirty="0">
                <a:solidFill>
                  <a:srgbClr val="0000FF"/>
                </a:solidFill>
              </a:rPr>
              <a:t>amplification</a:t>
            </a:r>
            <a:r>
              <a:rPr lang="en-US" sz="1800" dirty="0"/>
              <a:t>. It is consist of:-</a:t>
            </a:r>
          </a:p>
          <a:p>
            <a:pPr marL="457200" indent="-457200" algn="l" rtl="0">
              <a:spcBef>
                <a:spcPct val="50000"/>
              </a:spcBef>
            </a:pPr>
            <a:r>
              <a:rPr lang="en-US" sz="1800" b="1" dirty="0">
                <a:solidFill>
                  <a:srgbClr val="FF3300"/>
                </a:solidFill>
              </a:rPr>
              <a:t>      - High Reflectance Mirror: </a:t>
            </a:r>
            <a:r>
              <a:rPr lang="en-US" sz="1800" dirty="0"/>
              <a:t>A mirror which </a:t>
            </a:r>
            <a:r>
              <a:rPr lang="en-US" sz="1800" b="1" dirty="0"/>
              <a:t>reflects </a:t>
            </a:r>
            <a:r>
              <a:rPr lang="en-US" sz="1800" b="1" u="sng" dirty="0">
                <a:solidFill>
                  <a:srgbClr val="0000FF"/>
                </a:solidFill>
              </a:rPr>
              <a:t>100%</a:t>
            </a:r>
            <a:r>
              <a:rPr lang="en-US" sz="1800" dirty="0"/>
              <a:t> of the laser light. </a:t>
            </a:r>
          </a:p>
          <a:p>
            <a:pPr marL="457200" indent="-457200" algn="l" rtl="0">
              <a:spcBef>
                <a:spcPct val="50000"/>
              </a:spcBef>
            </a:pPr>
            <a:r>
              <a:rPr lang="en-US" sz="1800" b="1" dirty="0">
                <a:solidFill>
                  <a:srgbClr val="FF3300"/>
                </a:solidFill>
              </a:rPr>
              <a:t>      - Partially </a:t>
            </a:r>
            <a:r>
              <a:rPr lang="en-US" sz="1800" b="1" dirty="0" err="1">
                <a:solidFill>
                  <a:srgbClr val="FF3300"/>
                </a:solidFill>
              </a:rPr>
              <a:t>Transmissive</a:t>
            </a:r>
            <a:r>
              <a:rPr lang="en-US" sz="1800" b="1" dirty="0">
                <a:solidFill>
                  <a:srgbClr val="FF3300"/>
                </a:solidFill>
              </a:rPr>
              <a:t> Mirror: </a:t>
            </a:r>
            <a:r>
              <a:rPr lang="en-US" sz="1800" dirty="0"/>
              <a:t>A mirror which </a:t>
            </a:r>
            <a:r>
              <a:rPr lang="en-US" sz="1800" b="1" dirty="0"/>
              <a:t>reflects </a:t>
            </a:r>
            <a:r>
              <a:rPr lang="en-US" sz="1800" b="1" dirty="0">
                <a:solidFill>
                  <a:srgbClr val="0000FF"/>
                </a:solidFill>
              </a:rPr>
              <a:t>less than 100%</a:t>
            </a:r>
            <a:r>
              <a:rPr lang="en-US" sz="1800" dirty="0"/>
              <a:t> </a:t>
            </a:r>
            <a:r>
              <a:rPr lang="en-US" dirty="0" smtClean="0"/>
              <a:t>of the laser light                                                                                                                                                                                                                                                                                     </a:t>
            </a:r>
            <a:r>
              <a:rPr lang="en-US" sz="1800" dirty="0" smtClean="0"/>
              <a:t>and </a:t>
            </a:r>
            <a:r>
              <a:rPr lang="en-US" sz="1800" dirty="0"/>
              <a:t>transmits the </a:t>
            </a:r>
            <a:r>
              <a:rPr lang="en-US" sz="1800" dirty="0" smtClean="0"/>
              <a:t>remainder (</a:t>
            </a:r>
            <a:r>
              <a:rPr lang="en-US" dirty="0" smtClean="0">
                <a:solidFill>
                  <a:srgbClr val="0D0D0D"/>
                </a:solidFill>
                <a:latin typeface="Times New Roman" pitchFamily="18" charset="0"/>
                <a:ea typeface="Calibri" pitchFamily="34" charset="0"/>
                <a:cs typeface="Times New Roman" pitchFamily="18" charset="0"/>
              </a:rPr>
              <a:t>The output coupler )</a:t>
            </a:r>
            <a:r>
              <a:rPr lang="en-US" sz="1800" dirty="0" smtClean="0"/>
              <a:t>. </a:t>
            </a:r>
          </a:p>
          <a:p>
            <a:pPr marL="457200" indent="-457200" algn="l" rtl="0">
              <a:spcBef>
                <a:spcPct val="50000"/>
              </a:spcBef>
            </a:pPr>
            <a:endParaRPr lang="en-US" sz="1800" dirty="0"/>
          </a:p>
        </p:txBody>
      </p:sp>
      <p:sp>
        <p:nvSpPr>
          <p:cNvPr id="5" name="Rectangle 10"/>
          <p:cNvSpPr>
            <a:spLocks noChangeArrowheads="1"/>
          </p:cNvSpPr>
          <p:nvPr/>
        </p:nvSpPr>
        <p:spPr bwMode="auto">
          <a:xfrm>
            <a:off x="152400" y="147638"/>
            <a:ext cx="8763000" cy="656751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Rectangle 2"/>
          <p:cNvPicPr>
            <a:picLocks noChangeArrowheads="1"/>
          </p:cNvPicPr>
          <p:nvPr/>
        </p:nvPicPr>
        <p:blipFill>
          <a:blip r:embed="rId2" cstate="print"/>
          <a:srcRect/>
          <a:stretch>
            <a:fillRect/>
          </a:stretch>
        </p:blipFill>
        <p:spPr bwMode="auto">
          <a:xfrm>
            <a:off x="228600" y="231775"/>
            <a:ext cx="8534400" cy="6169025"/>
          </a:xfrm>
          <a:prstGeom prst="rect">
            <a:avLst/>
          </a:prstGeom>
          <a:noFill/>
          <a:ln w="9525">
            <a:solidFill>
              <a:srgbClr val="000000"/>
            </a:solidFill>
            <a:miter lim="800000"/>
            <a:headEnd/>
            <a:tailEnd/>
          </a:ln>
        </p:spPr>
      </p:pic>
      <p:sp>
        <p:nvSpPr>
          <p:cNvPr id="41987" name="Text Box 5"/>
          <p:cNvSpPr txBox="1">
            <a:spLocks noChangeArrowheads="1"/>
          </p:cNvSpPr>
          <p:nvPr/>
        </p:nvSpPr>
        <p:spPr bwMode="auto">
          <a:xfrm>
            <a:off x="2743200" y="4314825"/>
            <a:ext cx="409575" cy="396875"/>
          </a:xfrm>
          <a:prstGeom prst="rect">
            <a:avLst/>
          </a:prstGeom>
          <a:noFill/>
          <a:ln w="9525" algn="ctr">
            <a:noFill/>
            <a:miter lim="800000"/>
            <a:headEnd/>
            <a:tailEnd/>
          </a:ln>
        </p:spPr>
        <p:txBody>
          <a:bodyPr wrap="none">
            <a:spAutoFit/>
          </a:bodyPr>
          <a:lstStyle/>
          <a:p>
            <a:r>
              <a:rPr lang="en-US" b="1"/>
              <a:t>1-</a:t>
            </a:r>
          </a:p>
        </p:txBody>
      </p:sp>
      <p:sp>
        <p:nvSpPr>
          <p:cNvPr id="41988" name="Text Box 6"/>
          <p:cNvSpPr txBox="1">
            <a:spLocks noChangeArrowheads="1"/>
          </p:cNvSpPr>
          <p:nvPr/>
        </p:nvSpPr>
        <p:spPr bwMode="auto">
          <a:xfrm>
            <a:off x="2743200" y="4953000"/>
            <a:ext cx="409575" cy="396875"/>
          </a:xfrm>
          <a:prstGeom prst="rect">
            <a:avLst/>
          </a:prstGeom>
          <a:noFill/>
          <a:ln w="9525" algn="ctr">
            <a:noFill/>
            <a:miter lim="800000"/>
            <a:headEnd/>
            <a:tailEnd/>
          </a:ln>
        </p:spPr>
        <p:txBody>
          <a:bodyPr wrap="none">
            <a:spAutoFit/>
          </a:bodyPr>
          <a:lstStyle/>
          <a:p>
            <a:r>
              <a:rPr lang="en-US" b="1"/>
              <a:t>2-</a:t>
            </a:r>
          </a:p>
        </p:txBody>
      </p:sp>
      <p:sp>
        <p:nvSpPr>
          <p:cNvPr id="41989" name="Text Box 7"/>
          <p:cNvSpPr txBox="1">
            <a:spLocks noChangeArrowheads="1"/>
          </p:cNvSpPr>
          <p:nvPr/>
        </p:nvSpPr>
        <p:spPr bwMode="auto">
          <a:xfrm>
            <a:off x="2743200" y="5638800"/>
            <a:ext cx="409575" cy="396875"/>
          </a:xfrm>
          <a:prstGeom prst="rect">
            <a:avLst/>
          </a:prstGeom>
          <a:noFill/>
          <a:ln w="9525" algn="ctr">
            <a:noFill/>
            <a:miter lim="800000"/>
            <a:headEnd/>
            <a:tailEnd/>
          </a:ln>
        </p:spPr>
        <p:txBody>
          <a:bodyPr wrap="none">
            <a:spAutoFit/>
          </a:bodyPr>
          <a:lstStyle/>
          <a:p>
            <a:r>
              <a:rPr lang="en-US" b="1"/>
              <a:t>3-</a:t>
            </a:r>
          </a:p>
        </p:txBody>
      </p:sp>
      <p:sp>
        <p:nvSpPr>
          <p:cNvPr id="41990" name="Text Box 8"/>
          <p:cNvSpPr txBox="1">
            <a:spLocks noChangeArrowheads="1"/>
          </p:cNvSpPr>
          <p:nvPr/>
        </p:nvSpPr>
        <p:spPr bwMode="auto">
          <a:xfrm>
            <a:off x="4800600" y="2133600"/>
            <a:ext cx="409575" cy="396875"/>
          </a:xfrm>
          <a:prstGeom prst="rect">
            <a:avLst/>
          </a:prstGeom>
          <a:noFill/>
          <a:ln w="9525" algn="ctr">
            <a:noFill/>
            <a:miter lim="800000"/>
            <a:headEnd/>
            <a:tailEnd/>
          </a:ln>
        </p:spPr>
        <p:txBody>
          <a:bodyPr wrap="none">
            <a:spAutoFit/>
          </a:bodyPr>
          <a:lstStyle/>
          <a:p>
            <a:r>
              <a:rPr lang="en-US" b="1"/>
              <a:t>1-</a:t>
            </a:r>
          </a:p>
        </p:txBody>
      </p:sp>
      <p:sp>
        <p:nvSpPr>
          <p:cNvPr id="41991" name="Text Box 9"/>
          <p:cNvSpPr txBox="1">
            <a:spLocks noChangeArrowheads="1"/>
          </p:cNvSpPr>
          <p:nvPr/>
        </p:nvSpPr>
        <p:spPr bwMode="auto">
          <a:xfrm>
            <a:off x="4648200" y="3336925"/>
            <a:ext cx="409575" cy="396875"/>
          </a:xfrm>
          <a:prstGeom prst="rect">
            <a:avLst/>
          </a:prstGeom>
          <a:noFill/>
          <a:ln w="9525" algn="ctr">
            <a:noFill/>
            <a:miter lim="800000"/>
            <a:headEnd/>
            <a:tailEnd/>
          </a:ln>
        </p:spPr>
        <p:txBody>
          <a:bodyPr wrap="none">
            <a:spAutoFit/>
          </a:bodyPr>
          <a:lstStyle/>
          <a:p>
            <a:r>
              <a:rPr lang="en-US" b="1"/>
              <a:t>2-</a:t>
            </a:r>
          </a:p>
        </p:txBody>
      </p:sp>
      <p:sp>
        <p:nvSpPr>
          <p:cNvPr id="41992" name="Text Box 10"/>
          <p:cNvSpPr txBox="1">
            <a:spLocks noChangeArrowheads="1"/>
          </p:cNvSpPr>
          <p:nvPr/>
        </p:nvSpPr>
        <p:spPr bwMode="auto">
          <a:xfrm>
            <a:off x="4191000" y="1447800"/>
            <a:ext cx="409575" cy="396875"/>
          </a:xfrm>
          <a:prstGeom prst="rect">
            <a:avLst/>
          </a:prstGeom>
          <a:noFill/>
          <a:ln w="9525" algn="ctr">
            <a:noFill/>
            <a:miter lim="800000"/>
            <a:headEnd/>
            <a:tailEnd/>
          </a:ln>
        </p:spPr>
        <p:txBody>
          <a:bodyPr wrap="none">
            <a:spAutoFit/>
          </a:bodyPr>
          <a:lstStyle/>
          <a:p>
            <a:r>
              <a:rPr lang="en-US" b="1"/>
              <a:t>3-</a:t>
            </a:r>
          </a:p>
        </p:txBody>
      </p:sp>
      <p:sp>
        <p:nvSpPr>
          <p:cNvPr id="11" name="Rectangle 6"/>
          <p:cNvSpPr>
            <a:spLocks noChangeArrowheads="1"/>
          </p:cNvSpPr>
          <p:nvPr/>
        </p:nvSpPr>
        <p:spPr bwMode="auto">
          <a:xfrm>
            <a:off x="201488" y="260648"/>
            <a:ext cx="8618984" cy="61722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893033"/>
            <a:ext cx="8606760" cy="1631216"/>
          </a:xfrm>
          <a:prstGeom prst="rect">
            <a:avLst/>
          </a:prstGeom>
        </p:spPr>
        <p:txBody>
          <a:bodyPr wrap="square">
            <a:spAutoFit/>
          </a:bodyPr>
          <a:lstStyle/>
          <a:p>
            <a:pPr algn="l"/>
            <a:r>
              <a:rPr lang="en-US" sz="2000" dirty="0" smtClean="0">
                <a:latin typeface="Times New Roman" pitchFamily="18" charset="0"/>
                <a:cs typeface="Times New Roman" pitchFamily="18" charset="0"/>
              </a:rPr>
              <a:t>Laser medium is the heart of the laser system and is responsible for producing gain and subsequent generation of laser. </a:t>
            </a:r>
          </a:p>
          <a:p>
            <a:pPr lvl="0" indent="6350" algn="l" fontAlgn="base">
              <a:spcBef>
                <a:spcPct val="0"/>
              </a:spcBef>
              <a:spcAft>
                <a:spcPct val="0"/>
              </a:spcAft>
              <a:tabLst>
                <a:tab pos="2644775" algn="l"/>
              </a:tabLst>
            </a:pPr>
            <a:r>
              <a:rPr lang="en-US" sz="2000" dirty="0" smtClean="0">
                <a:solidFill>
                  <a:srgbClr val="0D0D0D"/>
                </a:solidFill>
                <a:latin typeface="Times New Roman" pitchFamily="18" charset="0"/>
                <a:ea typeface="Calibri" pitchFamily="34" charset="0"/>
                <a:cs typeface="Times New Roman" pitchFamily="18" charset="0"/>
              </a:rPr>
              <a:t>The </a:t>
            </a:r>
            <a:r>
              <a:rPr lang="en-US" sz="2000" b="1" dirty="0" smtClean="0">
                <a:solidFill>
                  <a:srgbClr val="0D0D0D"/>
                </a:solidFill>
                <a:latin typeface="Times New Roman" pitchFamily="18" charset="0"/>
                <a:ea typeface="Calibri" pitchFamily="34" charset="0"/>
                <a:cs typeface="Times New Roman" pitchFamily="18" charset="0"/>
              </a:rPr>
              <a:t>active medium</a:t>
            </a:r>
            <a:r>
              <a:rPr lang="en-US" sz="2000" dirty="0" smtClean="0">
                <a:solidFill>
                  <a:srgbClr val="0D0D0D"/>
                </a:solidFill>
                <a:latin typeface="Times New Roman" pitchFamily="18" charset="0"/>
                <a:ea typeface="Calibri" pitchFamily="34" charset="0"/>
                <a:cs typeface="Times New Roman" pitchFamily="18" charset="0"/>
              </a:rPr>
              <a:t> is a collection of atoms or molecules that can be excited to a state of inverted population; that is, where more atoms or molecules are in an excited state than in some lower energy state.. </a:t>
            </a:r>
            <a:endParaRPr lang="en-US" sz="2000" dirty="0" smtClean="0">
              <a:solidFill>
                <a:srgbClr val="0D0D0D"/>
              </a:solidFill>
              <a:latin typeface="Times New Roman" pitchFamily="18" charset="0"/>
              <a:ea typeface="Times New Roman" pitchFamily="18" charset="0"/>
              <a:cs typeface="Times New Roman" pitchFamily="18" charset="0"/>
            </a:endParaRPr>
          </a:p>
        </p:txBody>
      </p:sp>
      <p:sp>
        <p:nvSpPr>
          <p:cNvPr id="3"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
        <p:nvSpPr>
          <p:cNvPr id="4" name="مستطيل 3"/>
          <p:cNvSpPr/>
          <p:nvPr/>
        </p:nvSpPr>
        <p:spPr>
          <a:xfrm>
            <a:off x="251520" y="404664"/>
            <a:ext cx="7201010" cy="461665"/>
          </a:xfrm>
          <a:prstGeom prst="rect">
            <a:avLst/>
          </a:prstGeom>
          <a:solidFill>
            <a:schemeClr val="bg1"/>
          </a:solidFill>
          <a:ln>
            <a:solidFill>
              <a:srgbClr val="FF0000"/>
            </a:solidFill>
          </a:ln>
        </p:spPr>
        <p:txBody>
          <a:bodyPr wrap="none">
            <a:spAutoFit/>
          </a:bodyPr>
          <a:lstStyle/>
          <a:p>
            <a:pPr algn="l"/>
            <a:r>
              <a:rPr lang="en-US" sz="2400" b="1" dirty="0" smtClean="0">
                <a:solidFill>
                  <a:srgbClr val="FF0000"/>
                </a:solidFill>
                <a:latin typeface="Times New Roman" pitchFamily="18" charset="0"/>
                <a:cs typeface="Times New Roman" pitchFamily="18" charset="0"/>
              </a:rPr>
              <a:t>1</a:t>
            </a:r>
            <a:r>
              <a:rPr lang="en-US" sz="2400"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ACTIVE LASER MEDIUM OR GAIN MEDIUM:</a:t>
            </a:r>
            <a:r>
              <a:rPr lang="en-US" sz="2400" dirty="0" smtClean="0">
                <a:latin typeface="Times New Roman" pitchFamily="18" charset="0"/>
                <a:cs typeface="Times New Roman" pitchFamily="18" charset="0"/>
              </a:rPr>
              <a:t> </a:t>
            </a:r>
          </a:p>
        </p:txBody>
      </p:sp>
      <p:pic>
        <p:nvPicPr>
          <p:cNvPr id="5" name="Picture 2"/>
          <p:cNvPicPr>
            <a:picLocks noChangeAspect="1" noChangeArrowheads="1"/>
          </p:cNvPicPr>
          <p:nvPr/>
        </p:nvPicPr>
        <p:blipFill>
          <a:blip r:embed="rId2"/>
          <a:srcRect/>
          <a:stretch>
            <a:fillRect/>
          </a:stretch>
        </p:blipFill>
        <p:spPr bwMode="auto">
          <a:xfrm>
            <a:off x="5643570" y="2571744"/>
            <a:ext cx="2957511" cy="2786082"/>
          </a:xfrm>
          <a:prstGeom prst="rect">
            <a:avLst/>
          </a:prstGeom>
          <a:noFill/>
          <a:ln w="9525">
            <a:noFill/>
            <a:miter lim="800000"/>
            <a:headEnd/>
            <a:tailEnd/>
          </a:ln>
          <a:effectLst/>
        </p:spPr>
      </p:pic>
      <p:sp>
        <p:nvSpPr>
          <p:cNvPr id="6" name="مستطيل 5"/>
          <p:cNvSpPr/>
          <p:nvPr/>
        </p:nvSpPr>
        <p:spPr>
          <a:xfrm>
            <a:off x="285720" y="2556213"/>
            <a:ext cx="5214974" cy="1015663"/>
          </a:xfrm>
          <a:prstGeom prst="rect">
            <a:avLst/>
          </a:prstGeom>
        </p:spPr>
        <p:txBody>
          <a:bodyPr wrap="square">
            <a:spAutoFit/>
          </a:bodyPr>
          <a:lstStyle/>
          <a:p>
            <a:pPr lvl="0" indent="6350" algn="l" fontAlgn="base">
              <a:spcBef>
                <a:spcPct val="0"/>
              </a:spcBef>
              <a:spcAft>
                <a:spcPct val="0"/>
              </a:spcAft>
              <a:tabLst>
                <a:tab pos="2644775" algn="l"/>
              </a:tabLst>
            </a:pPr>
            <a:r>
              <a:rPr lang="en-US" sz="2000" dirty="0" smtClean="0">
                <a:solidFill>
                  <a:srgbClr val="0D0D0D"/>
                </a:solidFill>
                <a:latin typeface="Times New Roman" pitchFamily="18" charset="0"/>
                <a:ea typeface="Calibri" pitchFamily="34" charset="0"/>
                <a:cs typeface="Times New Roman" pitchFamily="18" charset="0"/>
              </a:rPr>
              <a:t>The two states chosen for the lasing transition must possess certain characteristics:-                                         </a:t>
            </a:r>
          </a:p>
        </p:txBody>
      </p:sp>
      <p:sp>
        <p:nvSpPr>
          <p:cNvPr id="7" name="مستطيل 6"/>
          <p:cNvSpPr/>
          <p:nvPr/>
        </p:nvSpPr>
        <p:spPr>
          <a:xfrm>
            <a:off x="285720" y="3259297"/>
            <a:ext cx="5286412" cy="3170099"/>
          </a:xfrm>
          <a:prstGeom prst="rect">
            <a:avLst/>
          </a:prstGeom>
        </p:spPr>
        <p:txBody>
          <a:bodyPr wrap="square">
            <a:spAutoFit/>
          </a:bodyPr>
          <a:lstStyle/>
          <a:p>
            <a:pPr lvl="0" indent="6350" algn="l" fontAlgn="base">
              <a:spcBef>
                <a:spcPct val="0"/>
              </a:spcBef>
              <a:spcAft>
                <a:spcPct val="0"/>
              </a:spcAft>
              <a:tabLst>
                <a:tab pos="2644775" algn="l"/>
              </a:tabLst>
            </a:pPr>
            <a:r>
              <a:rPr lang="en-US" sz="2000" b="1" u="sng" dirty="0" smtClean="0">
                <a:solidFill>
                  <a:srgbClr val="0D0D0D"/>
                </a:solidFill>
                <a:latin typeface="Times New Roman" pitchFamily="18" charset="0"/>
                <a:ea typeface="Calibri" pitchFamily="34" charset="0"/>
                <a:cs typeface="Times New Roman" pitchFamily="18" charset="0"/>
              </a:rPr>
              <a:t>First</a:t>
            </a:r>
            <a:r>
              <a:rPr lang="en-US" sz="2000" dirty="0" smtClean="0">
                <a:solidFill>
                  <a:srgbClr val="0D0D0D"/>
                </a:solidFill>
                <a:latin typeface="Times New Roman" pitchFamily="18" charset="0"/>
                <a:ea typeface="Calibri" pitchFamily="34" charset="0"/>
                <a:cs typeface="Times New Roman" pitchFamily="18" charset="0"/>
              </a:rPr>
              <a:t>,  atoms  must  remain  in the upper lasing level for a relatively </a:t>
            </a:r>
            <a:r>
              <a:rPr lang="en-US" sz="2000" b="1" dirty="0" smtClean="0">
                <a:solidFill>
                  <a:srgbClr val="0D0D0D"/>
                </a:solidFill>
                <a:latin typeface="Times New Roman" pitchFamily="18" charset="0"/>
                <a:ea typeface="Calibri" pitchFamily="34" charset="0"/>
                <a:cs typeface="Times New Roman" pitchFamily="18" charset="0"/>
              </a:rPr>
              <a:t>long time </a:t>
            </a:r>
            <a:r>
              <a:rPr lang="en-US" sz="2000" dirty="0" smtClean="0">
                <a:solidFill>
                  <a:srgbClr val="0D0D0D"/>
                </a:solidFill>
                <a:latin typeface="Times New Roman" pitchFamily="18" charset="0"/>
                <a:ea typeface="Calibri" pitchFamily="34" charset="0"/>
                <a:cs typeface="Times New Roman" pitchFamily="18" charset="0"/>
              </a:rPr>
              <a:t>to  provide more emitted photons  by  stimulated  emission  than  by spontaneous emission.                                                                                                                     </a:t>
            </a:r>
            <a:r>
              <a:rPr lang="en-US" sz="2000" b="1" u="sng" dirty="0" smtClean="0">
                <a:solidFill>
                  <a:srgbClr val="0D0D0D"/>
                </a:solidFill>
                <a:latin typeface="Times New Roman" pitchFamily="18" charset="0"/>
                <a:ea typeface="Times New Roman" pitchFamily="18" charset="0"/>
                <a:cs typeface="Times New Roman" pitchFamily="18" charset="0"/>
              </a:rPr>
              <a:t>Second</a:t>
            </a:r>
            <a:r>
              <a:rPr lang="en-US" sz="2000" dirty="0" smtClean="0">
                <a:solidFill>
                  <a:srgbClr val="0D0D0D"/>
                </a:solidFill>
                <a:latin typeface="Times New Roman" pitchFamily="18" charset="0"/>
                <a:ea typeface="Times New Roman" pitchFamily="18" charset="0"/>
                <a:cs typeface="Times New Roman" pitchFamily="18" charset="0"/>
              </a:rPr>
              <a:t>, there must be an effective method of "</a:t>
            </a:r>
            <a:r>
              <a:rPr lang="en-US" sz="2000" b="1" dirty="0" smtClean="0">
                <a:solidFill>
                  <a:srgbClr val="0D0D0D"/>
                </a:solidFill>
                <a:latin typeface="Times New Roman" pitchFamily="18" charset="0"/>
                <a:ea typeface="Times New Roman" pitchFamily="18" charset="0"/>
                <a:cs typeface="Times New Roman" pitchFamily="18" charset="0"/>
              </a:rPr>
              <a:t>pumping</a:t>
            </a:r>
            <a:r>
              <a:rPr lang="en-US" sz="2000" dirty="0" smtClean="0">
                <a:solidFill>
                  <a:srgbClr val="0D0D0D"/>
                </a:solidFill>
                <a:latin typeface="Times New Roman" pitchFamily="18" charset="0"/>
                <a:ea typeface="Times New Roman" pitchFamily="18" charset="0"/>
                <a:cs typeface="Times New Roman" pitchFamily="18" charset="0"/>
              </a:rPr>
              <a:t>" the atoms from the highly populated ground state into the upper lasing state in order to increase the population of the higher energy level over the population in the lower energy level.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9512" y="332656"/>
            <a:ext cx="8640960" cy="2708434"/>
          </a:xfrm>
          <a:prstGeom prst="rect">
            <a:avLst/>
          </a:prstGeom>
        </p:spPr>
        <p:txBody>
          <a:bodyPr wrap="square">
            <a:spAutoFit/>
          </a:bodyPr>
          <a:lstStyle/>
          <a:p>
            <a:pPr lvl="0" indent="6350" algn="l" rtl="0" eaLnBrk="0" fontAlgn="base" hangingPunct="0">
              <a:spcBef>
                <a:spcPct val="0"/>
              </a:spcBef>
              <a:spcAft>
                <a:spcPct val="0"/>
              </a:spcAft>
              <a:tabLst>
                <a:tab pos="15875" algn="l"/>
              </a:tabLst>
            </a:pPr>
            <a:r>
              <a:rPr lang="en-US" sz="2000" dirty="0" smtClean="0">
                <a:solidFill>
                  <a:srgbClr val="0D0D0D"/>
                </a:solidFill>
                <a:latin typeface="Times New Roman" pitchFamily="18" charset="0"/>
                <a:ea typeface="Times New Roman" pitchFamily="18" charset="0"/>
                <a:cs typeface="Times New Roman" pitchFamily="18" charset="0"/>
              </a:rPr>
              <a:t>The active medium may be a gas, a liquid, a solid , or semiconductor materials. </a:t>
            </a:r>
            <a:r>
              <a:rPr lang="en-US" sz="2000" dirty="0" smtClean="0">
                <a:latin typeface="Times New Roman" pitchFamily="18" charset="0"/>
                <a:cs typeface="Times New Roman" pitchFamily="18" charset="0"/>
              </a:rPr>
              <a:t> The material should have the suitable energy levels to support population inversion. In other words, it must have a </a:t>
            </a:r>
            <a:r>
              <a:rPr lang="en-US" sz="2000" b="1" dirty="0" err="1" smtClean="0">
                <a:latin typeface="Times New Roman" pitchFamily="18" charset="0"/>
                <a:cs typeface="Times New Roman" pitchFamily="18" charset="0"/>
              </a:rPr>
              <a:t>metastable</a:t>
            </a:r>
            <a:r>
              <a:rPr lang="en-US" sz="2000" b="1" dirty="0" smtClean="0">
                <a:latin typeface="Times New Roman" pitchFamily="18" charset="0"/>
                <a:cs typeface="Times New Roman" pitchFamily="18" charset="0"/>
              </a:rPr>
              <a:t> state </a:t>
            </a:r>
            <a:r>
              <a:rPr lang="en-US" sz="2000" dirty="0" smtClean="0">
                <a:latin typeface="Times New Roman" pitchFamily="18" charset="0"/>
                <a:cs typeface="Times New Roman" pitchFamily="18" charset="0"/>
              </a:rPr>
              <a:t>to support stimulated emission. Most lasers are based on </a:t>
            </a:r>
            <a:r>
              <a:rPr lang="en-US" sz="2000" b="1" dirty="0" smtClean="0">
                <a:solidFill>
                  <a:srgbClr val="3333FF"/>
                </a:solidFill>
                <a:latin typeface="Times New Roman" pitchFamily="18" charset="0"/>
                <a:cs typeface="Times New Roman" pitchFamily="18" charset="0"/>
              </a:rPr>
              <a:t>3</a:t>
            </a:r>
            <a:r>
              <a:rPr lang="en-US" sz="2000" dirty="0" smtClean="0">
                <a:latin typeface="Times New Roman" pitchFamily="18" charset="0"/>
                <a:cs typeface="Times New Roman" pitchFamily="18" charset="0"/>
              </a:rPr>
              <a:t> or </a:t>
            </a:r>
            <a:r>
              <a:rPr lang="en-US" sz="2000" b="1" dirty="0" smtClean="0">
                <a:solidFill>
                  <a:srgbClr val="3333FF"/>
                </a:solidFill>
                <a:latin typeface="Times New Roman" pitchFamily="18" charset="0"/>
                <a:cs typeface="Times New Roman" pitchFamily="18" charset="0"/>
              </a:rPr>
              <a:t>4</a:t>
            </a:r>
            <a:r>
              <a:rPr lang="en-US" sz="2000" dirty="0" smtClean="0">
                <a:latin typeface="Times New Roman" pitchFamily="18" charset="0"/>
                <a:cs typeface="Times New Roman" pitchFamily="18" charset="0"/>
              </a:rPr>
              <a:t> level energy level systems, which depends on the lasing medium. These systems are shown in figs 3a and 3b. </a:t>
            </a:r>
          </a:p>
          <a:p>
            <a:pPr lvl="0" indent="6350" algn="l" rtl="0" eaLnBrk="0" fontAlgn="base" hangingPunct="0">
              <a:spcBef>
                <a:spcPct val="0"/>
              </a:spcBef>
              <a:spcAft>
                <a:spcPct val="0"/>
              </a:spcAft>
              <a:tabLst>
                <a:tab pos="15875" algn="l"/>
              </a:tabLst>
            </a:pPr>
            <a:endParaRPr lang="en-US" sz="1000" dirty="0" smtClean="0">
              <a:latin typeface="Times New Roman" pitchFamily="18" charset="0"/>
              <a:cs typeface="Times New Roman" pitchFamily="18" charset="0"/>
            </a:endParaRPr>
          </a:p>
          <a:p>
            <a:pPr lvl="0" indent="6350" algn="l" rtl="0" eaLnBrk="0" fontAlgn="base" hangingPunct="0">
              <a:spcBef>
                <a:spcPct val="0"/>
              </a:spcBef>
              <a:spcAft>
                <a:spcPct val="0"/>
              </a:spcAft>
              <a:tabLst>
                <a:tab pos="15875" algn="l"/>
              </a:tabLst>
            </a:pPr>
            <a:r>
              <a:rPr lang="en-US" sz="2000" dirty="0" smtClean="0">
                <a:latin typeface="Times New Roman" pitchFamily="18" charset="0"/>
                <a:cs typeface="Times New Roman" pitchFamily="18" charset="0"/>
              </a:rPr>
              <a:t>In case of a </a:t>
            </a:r>
            <a:r>
              <a:rPr lang="en-US" sz="2000" b="1" dirty="0" smtClean="0">
                <a:solidFill>
                  <a:srgbClr val="3333FF"/>
                </a:solidFill>
                <a:latin typeface="Times New Roman" pitchFamily="18" charset="0"/>
                <a:cs typeface="Times New Roman" pitchFamily="18" charset="0"/>
              </a:rPr>
              <a:t>three-level laser</a:t>
            </a:r>
            <a:r>
              <a:rPr lang="en-US" sz="2000" dirty="0" smtClean="0">
                <a:latin typeface="Times New Roman" pitchFamily="18" charset="0"/>
                <a:cs typeface="Times New Roman" pitchFamily="18" charset="0"/>
              </a:rPr>
              <a:t>, the material is pumped from level 1 to level 3, which decays rapidly to level 2 through spontaneous emission. </a:t>
            </a:r>
            <a:r>
              <a:rPr lang="en-US" sz="2000" b="1" dirty="0" smtClean="0">
                <a:solidFill>
                  <a:srgbClr val="3333FF"/>
                </a:solidFill>
                <a:latin typeface="Times New Roman" pitchFamily="18" charset="0"/>
                <a:cs typeface="Times New Roman" pitchFamily="18" charset="0"/>
              </a:rPr>
              <a:t>Level 2</a:t>
            </a:r>
            <a:r>
              <a:rPr lang="en-US" sz="2000" b="1" dirty="0" smtClean="0">
                <a:latin typeface="Times New Roman" pitchFamily="18" charset="0"/>
                <a:cs typeface="Times New Roman" pitchFamily="18" charset="0"/>
              </a:rPr>
              <a:t> is a </a:t>
            </a:r>
            <a:r>
              <a:rPr lang="en-US" sz="2000" b="1" dirty="0" err="1" smtClean="0">
                <a:latin typeface="Times New Roman" pitchFamily="18" charset="0"/>
                <a:cs typeface="Times New Roman" pitchFamily="18" charset="0"/>
              </a:rPr>
              <a:t>metastable</a:t>
            </a:r>
            <a:r>
              <a:rPr lang="en-US" sz="2000" b="1" dirty="0" smtClean="0">
                <a:latin typeface="Times New Roman" pitchFamily="18" charset="0"/>
                <a:cs typeface="Times New Roman" pitchFamily="18" charset="0"/>
              </a:rPr>
              <a:t> level </a:t>
            </a:r>
            <a:r>
              <a:rPr lang="en-US" sz="2000" dirty="0" smtClean="0">
                <a:latin typeface="Times New Roman" pitchFamily="18" charset="0"/>
                <a:cs typeface="Times New Roman" pitchFamily="18" charset="0"/>
              </a:rPr>
              <a:t>and promotes stimulated emission </a:t>
            </a:r>
            <a:r>
              <a:rPr lang="en-US" sz="2000" i="1" u="sng" dirty="0" smtClean="0">
                <a:latin typeface="Times New Roman" pitchFamily="18" charset="0"/>
                <a:cs typeface="Times New Roman" pitchFamily="18" charset="0"/>
              </a:rPr>
              <a:t>( </a:t>
            </a:r>
            <a:r>
              <a:rPr lang="en-US" sz="2000" i="1" u="sng" dirty="0" smtClean="0">
                <a:solidFill>
                  <a:srgbClr val="FF0000"/>
                </a:solidFill>
                <a:latin typeface="Times New Roman" pitchFamily="18" charset="0"/>
                <a:cs typeface="Times New Roman" pitchFamily="18" charset="0"/>
              </a:rPr>
              <a:t>laser transition</a:t>
            </a:r>
            <a:r>
              <a:rPr lang="en-US" sz="2000" i="1" u="sng" dirty="0" smtClean="0">
                <a:latin typeface="Times New Roman" pitchFamily="18" charset="0"/>
                <a:cs typeface="Times New Roman" pitchFamily="18" charset="0"/>
              </a:rPr>
              <a:t> ) from level 2 to level 1</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611560" y="3284984"/>
            <a:ext cx="7272807" cy="3240360"/>
          </a:xfrm>
          <a:prstGeom prst="rect">
            <a:avLst/>
          </a:prstGeom>
          <a:noFill/>
          <a:ln w="9525">
            <a:noFill/>
            <a:miter lim="800000"/>
            <a:headEnd/>
            <a:tailEnd/>
          </a:ln>
        </p:spPr>
      </p:pic>
      <p:sp>
        <p:nvSpPr>
          <p:cNvPr id="6"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39552" y="3068960"/>
            <a:ext cx="7488832" cy="3312368"/>
          </a:xfrm>
          <a:prstGeom prst="rect">
            <a:avLst/>
          </a:prstGeom>
          <a:noFill/>
          <a:ln w="9525">
            <a:noFill/>
            <a:miter lim="800000"/>
            <a:headEnd/>
            <a:tailEnd/>
          </a:ln>
        </p:spPr>
      </p:pic>
      <p:sp>
        <p:nvSpPr>
          <p:cNvPr id="4" name="مستطيل 3"/>
          <p:cNvSpPr/>
          <p:nvPr/>
        </p:nvSpPr>
        <p:spPr>
          <a:xfrm>
            <a:off x="251520" y="332656"/>
            <a:ext cx="8678198" cy="2554545"/>
          </a:xfrm>
          <a:prstGeom prst="rect">
            <a:avLst/>
          </a:prstGeom>
        </p:spPr>
        <p:txBody>
          <a:bodyPr wrap="square">
            <a:spAutoFit/>
          </a:bodyPr>
          <a:lstStyle/>
          <a:p>
            <a:pPr algn="l"/>
            <a:r>
              <a:rPr lang="en-US" sz="2000" dirty="0" smtClean="0">
                <a:latin typeface="Times New Roman" pitchFamily="18" charset="0"/>
                <a:cs typeface="Times New Roman" pitchFamily="18" charset="0"/>
              </a:rPr>
              <a:t>On the other hand in a </a:t>
            </a:r>
            <a:r>
              <a:rPr lang="en-US" sz="2000" b="1" dirty="0" smtClean="0">
                <a:solidFill>
                  <a:srgbClr val="3333FF"/>
                </a:solidFill>
                <a:latin typeface="Times New Roman" pitchFamily="18" charset="0"/>
                <a:cs typeface="Times New Roman" pitchFamily="18" charset="0"/>
              </a:rPr>
              <a:t>four level laser</a:t>
            </a:r>
            <a:r>
              <a:rPr lang="en-US" sz="2000" dirty="0" smtClean="0">
                <a:latin typeface="Times New Roman" pitchFamily="18" charset="0"/>
                <a:cs typeface="Times New Roman" pitchFamily="18" charset="0"/>
              </a:rPr>
              <a:t>, the material is pumped to level 4, which is a fast decaying level, and the atoms decay rapidly to </a:t>
            </a:r>
            <a:r>
              <a:rPr lang="en-US" sz="2000" b="1" dirty="0" smtClean="0">
                <a:solidFill>
                  <a:srgbClr val="3333FF"/>
                </a:solidFill>
                <a:latin typeface="Times New Roman" pitchFamily="18" charset="0"/>
                <a:cs typeface="Times New Roman" pitchFamily="18" charset="0"/>
              </a:rPr>
              <a:t>level 3</a:t>
            </a:r>
            <a:r>
              <a:rPr lang="en-US" sz="2000" b="1" dirty="0" smtClean="0">
                <a:latin typeface="Times New Roman" pitchFamily="18" charset="0"/>
                <a:cs typeface="Times New Roman" pitchFamily="18" charset="0"/>
              </a:rPr>
              <a:t>, which is a </a:t>
            </a:r>
            <a:r>
              <a:rPr lang="en-US" sz="2000" b="1" dirty="0" err="1" smtClean="0">
                <a:latin typeface="Times New Roman" pitchFamily="18" charset="0"/>
                <a:cs typeface="Times New Roman" pitchFamily="18" charset="0"/>
              </a:rPr>
              <a:t>metastable</a:t>
            </a:r>
            <a:r>
              <a:rPr lang="en-US" sz="2000" b="1" dirty="0" smtClean="0">
                <a:latin typeface="Times New Roman" pitchFamily="18" charset="0"/>
                <a:cs typeface="Times New Roman" pitchFamily="18" charset="0"/>
              </a:rPr>
              <a:t> level</a:t>
            </a:r>
            <a:r>
              <a:rPr lang="en-US" sz="2000" dirty="0" smtClean="0">
                <a:latin typeface="Times New Roman" pitchFamily="18" charset="0"/>
                <a:cs typeface="Times New Roman" pitchFamily="18" charset="0"/>
              </a:rPr>
              <a:t>. The stimulated emission takes place from level 3 to level 2 from where the atoms decay back to level 1. Four level lasers is an improvement on a system based on three level systems. In this case, </a:t>
            </a:r>
            <a:r>
              <a:rPr lang="en-US" sz="2000" i="1" u="sng" dirty="0" smtClean="0">
                <a:latin typeface="Times New Roman" pitchFamily="18" charset="0"/>
                <a:cs typeface="Times New Roman" pitchFamily="18" charset="0"/>
              </a:rPr>
              <a:t>the </a:t>
            </a:r>
            <a:r>
              <a:rPr lang="en-US" sz="2000" i="1" u="sng" dirty="0" smtClean="0">
                <a:solidFill>
                  <a:srgbClr val="FF0000"/>
                </a:solidFill>
                <a:latin typeface="Times New Roman" pitchFamily="18" charset="0"/>
                <a:cs typeface="Times New Roman" pitchFamily="18" charset="0"/>
              </a:rPr>
              <a:t>laser transition </a:t>
            </a:r>
            <a:r>
              <a:rPr lang="en-US" sz="2000" i="1" u="sng" dirty="0" smtClean="0">
                <a:latin typeface="Times New Roman" pitchFamily="18" charset="0"/>
                <a:cs typeface="Times New Roman" pitchFamily="18" charset="0"/>
              </a:rPr>
              <a:t>takes place between the third and second excited states</a:t>
            </a:r>
            <a:r>
              <a:rPr lang="en-US" sz="2000" dirty="0" smtClean="0">
                <a:latin typeface="Times New Roman" pitchFamily="18" charset="0"/>
                <a:cs typeface="Times New Roman" pitchFamily="18" charset="0"/>
              </a:rPr>
              <a:t>. Since lower laser level 2 is a fast decaying level which ensures that it rapidly gets empty and as such always supports the population inversion condition</a:t>
            </a:r>
            <a:endParaRPr lang="en-US" sz="2000" dirty="0">
              <a:latin typeface="Times New Roman" pitchFamily="18" charset="0"/>
              <a:cs typeface="Times New Roman" pitchFamily="18" charset="0"/>
            </a:endParaRPr>
          </a:p>
        </p:txBody>
      </p:sp>
      <p:sp>
        <p:nvSpPr>
          <p:cNvPr id="5"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357158" y="908720"/>
            <a:ext cx="8501122"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50" algn="l" defTabSz="914400" rtl="0" eaLnBrk="1" fontAlgn="base" latinLnBrk="0" hangingPunct="1">
              <a:lnSpc>
                <a:spcPct val="100000"/>
              </a:lnSpc>
              <a:spcBef>
                <a:spcPct val="0"/>
              </a:spcBef>
              <a:spcAft>
                <a:spcPct val="0"/>
              </a:spcAft>
              <a:buClrTx/>
              <a:buSzTx/>
              <a:buFontTx/>
              <a:buNone/>
              <a:tabLst>
                <a:tab pos="15875" algn="l"/>
              </a:tabLst>
            </a:pPr>
            <a:r>
              <a:rPr kumimoji="0" lang="en-US"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The </a:t>
            </a:r>
            <a:r>
              <a:rPr kumimoji="0" lang="en-US" sz="2000" b="1"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excitation mechanism</a:t>
            </a:r>
            <a:r>
              <a:rPr kumimoji="0" lang="en-US"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 is a source of energy that excites, or "pumps," the atoms in the active medium from a lower to a higher energy state in order to create a population inversion. </a:t>
            </a:r>
          </a:p>
          <a:p>
            <a:pPr lvl="0" indent="6350" algn="l" rtl="0" fontAlgn="base">
              <a:spcBef>
                <a:spcPct val="0"/>
              </a:spcBef>
              <a:spcAft>
                <a:spcPct val="0"/>
              </a:spcAft>
              <a:tabLst>
                <a:tab pos="15875" algn="l"/>
              </a:tabLst>
            </a:pPr>
            <a:r>
              <a:rPr lang="en-US" sz="2000" dirty="0" smtClean="0">
                <a:latin typeface="Times New Roman" pitchFamily="18" charset="0"/>
                <a:cs typeface="Times New Roman" pitchFamily="18" charset="0"/>
              </a:rPr>
              <a:t>There are various types of excitation or pumping mechanisms available, the most commonly used ones are </a:t>
            </a:r>
            <a:r>
              <a:rPr lang="en-US" sz="2000" b="1" dirty="0" smtClean="0">
                <a:solidFill>
                  <a:srgbClr val="3333FF"/>
                </a:solidFill>
                <a:latin typeface="Times New Roman" pitchFamily="18" charset="0"/>
                <a:cs typeface="Times New Roman" pitchFamily="18" charset="0"/>
              </a:rPr>
              <a:t>optical, electrical, thermal </a:t>
            </a:r>
            <a:r>
              <a:rPr lang="en-US" sz="2000" dirty="0" smtClean="0">
                <a:latin typeface="Times New Roman" pitchFamily="18" charset="0"/>
                <a:cs typeface="Times New Roman" pitchFamily="18" charset="0"/>
              </a:rPr>
              <a:t>or</a:t>
            </a:r>
            <a:r>
              <a:rPr lang="en-US" sz="2000" b="1" dirty="0" smtClean="0">
                <a:solidFill>
                  <a:srgbClr val="00B0F0"/>
                </a:solidFill>
                <a:latin typeface="Times New Roman" pitchFamily="18" charset="0"/>
                <a:cs typeface="Times New Roman" pitchFamily="18" charset="0"/>
              </a:rPr>
              <a:t> </a:t>
            </a:r>
            <a:r>
              <a:rPr lang="en-US" sz="2000" b="1" dirty="0" smtClean="0">
                <a:solidFill>
                  <a:srgbClr val="3333FF"/>
                </a:solidFill>
                <a:latin typeface="Times New Roman" pitchFamily="18" charset="0"/>
                <a:cs typeface="Times New Roman" pitchFamily="18" charset="0"/>
              </a:rPr>
              <a:t>chemical </a:t>
            </a:r>
            <a:r>
              <a:rPr lang="en-US" sz="2000" dirty="0" smtClean="0">
                <a:latin typeface="Times New Roman" pitchFamily="18" charset="0"/>
                <a:cs typeface="Times New Roman" pitchFamily="18" charset="0"/>
              </a:rPr>
              <a:t>techniques, which depends on the type of the laser active  medium employed. </a:t>
            </a:r>
          </a:p>
          <a:p>
            <a:pPr lvl="0" indent="6350" algn="l" rtl="0" fontAlgn="base">
              <a:spcBef>
                <a:spcPct val="0"/>
              </a:spcBef>
              <a:spcAft>
                <a:spcPct val="0"/>
              </a:spcAft>
              <a:tabLst>
                <a:tab pos="15875" algn="l"/>
              </a:tabLst>
            </a:pPr>
            <a:endParaRPr lang="en-US" sz="1000" dirty="0" smtClean="0">
              <a:latin typeface="Times New Roman" pitchFamily="18" charset="0"/>
              <a:cs typeface="Times New Roman" pitchFamily="18" charset="0"/>
            </a:endParaRPr>
          </a:p>
          <a:p>
            <a:pPr lvl="0" indent="6350" algn="l" rtl="0" fontAlgn="base">
              <a:spcBef>
                <a:spcPct val="0"/>
              </a:spcBef>
              <a:spcAft>
                <a:spcPct val="0"/>
              </a:spcAft>
              <a:tabLst>
                <a:tab pos="15875" algn="l"/>
              </a:tabLst>
            </a:pPr>
            <a:r>
              <a:rPr lang="en-US" sz="2000" dirty="0" smtClean="0">
                <a:latin typeface="Times New Roman" pitchFamily="18" charset="0"/>
                <a:cs typeface="Times New Roman" pitchFamily="18" charset="0"/>
              </a:rPr>
              <a:t>For example :</a:t>
            </a:r>
          </a:p>
          <a:p>
            <a:pPr lvl="0" indent="6350" algn="l" rtl="0" fontAlgn="base">
              <a:spcBef>
                <a:spcPct val="0"/>
              </a:spcBef>
              <a:spcAft>
                <a:spcPct val="0"/>
              </a:spcAft>
              <a:tabLst>
                <a:tab pos="15875" algn="l"/>
              </a:tabLst>
            </a:pPr>
            <a:r>
              <a:rPr kumimoji="0" lang="en-US"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In </a:t>
            </a:r>
            <a:r>
              <a:rPr kumimoji="0" lang="en-US"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gas lasers </a:t>
            </a:r>
            <a:r>
              <a:rPr kumimoji="0" lang="en-US"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and </a:t>
            </a:r>
            <a:r>
              <a:rPr kumimoji="0" lang="en-US"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semiconductor </a:t>
            </a:r>
            <a:r>
              <a:rPr kumimoji="0" lang="en-US"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lasers, the excitation mechanism usually consists of an</a:t>
            </a:r>
            <a:r>
              <a:rPr lang="en-US" sz="2000" dirty="0" smtClean="0">
                <a:latin typeface="Times New Roman" pitchFamily="18" charset="0"/>
                <a:cs typeface="Times New Roman" pitchFamily="18" charset="0"/>
              </a:rPr>
              <a:t> AC or DC</a:t>
            </a:r>
            <a:r>
              <a:rPr kumimoji="0" lang="en-US"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electrical-</a:t>
            </a:r>
            <a:r>
              <a:rPr lang="en-US" sz="2000" dirty="0" smtClean="0">
                <a:latin typeface="Times New Roman" pitchFamily="18" charset="0"/>
                <a:cs typeface="Times New Roman" pitchFamily="18" charset="0"/>
              </a:rPr>
              <a:t> discharge </a:t>
            </a:r>
            <a:r>
              <a:rPr kumimoji="0" lang="en-US"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current flow through the active medium. </a:t>
            </a:r>
          </a:p>
          <a:p>
            <a:pPr lvl="0" indent="6350" algn="l" rtl="0" fontAlgn="base">
              <a:spcBef>
                <a:spcPct val="0"/>
              </a:spcBef>
              <a:spcAft>
                <a:spcPct val="0"/>
              </a:spcAft>
              <a:tabLst>
                <a:tab pos="15875" algn="l"/>
              </a:tabLst>
            </a:pPr>
            <a:endParaRPr kumimoji="0" lang="en-US"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endParaRPr>
          </a:p>
          <a:p>
            <a:pPr lvl="0" indent="6350" algn="l" rtl="0" fontAlgn="base">
              <a:spcBef>
                <a:spcPct val="0"/>
              </a:spcBef>
              <a:spcAft>
                <a:spcPct val="0"/>
              </a:spcAft>
              <a:tabLst>
                <a:tab pos="15875" algn="l"/>
              </a:tabLst>
            </a:pPr>
            <a:r>
              <a:rPr kumimoji="0" lang="en-US"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Solid</a:t>
            </a:r>
            <a:r>
              <a:rPr kumimoji="0" lang="en-US"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 and </a:t>
            </a:r>
            <a:r>
              <a:rPr kumimoji="0" lang="en-US"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liquid</a:t>
            </a:r>
            <a:r>
              <a:rPr kumimoji="0" lang="en-US"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 lasers most often employ </a:t>
            </a:r>
            <a:r>
              <a:rPr kumimoji="0" lang="en-US" sz="2000" b="1"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optical </a:t>
            </a:r>
            <a:r>
              <a:rPr kumimoji="0" lang="en-US" sz="2000" b="0" i="0" u="none" strike="noStrike" cap="none" normalizeH="0" baseline="0" dirty="0" smtClean="0">
                <a:ln>
                  <a:noFill/>
                </a:ln>
                <a:solidFill>
                  <a:srgbClr val="0D0D0D"/>
                </a:solidFill>
                <a:effectLst/>
                <a:latin typeface="Times New Roman" pitchFamily="18" charset="0"/>
                <a:ea typeface="Times New Roman" pitchFamily="18" charset="0"/>
                <a:cs typeface="Times New Roman" pitchFamily="18" charset="0"/>
              </a:rPr>
              <a:t>pumps.</a:t>
            </a:r>
            <a:r>
              <a:rPr kumimoji="0" lang="en-US" sz="2000" b="0" i="0" u="none" strike="noStrike" cap="none" normalizeH="0" baseline="30000" dirty="0" smtClean="0">
                <a:ln>
                  <a:noFill/>
                </a:ln>
                <a:solidFill>
                  <a:srgbClr val="0D0D0D"/>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مستطيل 4"/>
          <p:cNvSpPr/>
          <p:nvPr/>
        </p:nvSpPr>
        <p:spPr>
          <a:xfrm>
            <a:off x="235209" y="375047"/>
            <a:ext cx="6785063" cy="461665"/>
          </a:xfrm>
          <a:prstGeom prst="rect">
            <a:avLst/>
          </a:prstGeom>
          <a:solidFill>
            <a:schemeClr val="bg1"/>
          </a:solidFill>
          <a:ln>
            <a:solidFill>
              <a:srgbClr val="FF0000"/>
            </a:solidFill>
          </a:ln>
        </p:spPr>
        <p:txBody>
          <a:bodyPr wrap="none">
            <a:spAutoFit/>
          </a:bodyPr>
          <a:lstStyle/>
          <a:p>
            <a:r>
              <a:rPr lang="en-US" sz="2400" b="1" dirty="0" smtClean="0">
                <a:solidFill>
                  <a:srgbClr val="FF0000"/>
                </a:solidFill>
                <a:latin typeface="Times New Roman" pitchFamily="18" charset="0"/>
                <a:cs typeface="Times New Roman" pitchFamily="18" charset="0"/>
              </a:rPr>
              <a:t>2</a:t>
            </a:r>
            <a:r>
              <a:rPr lang="en-US" sz="2400"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EXCITATION OR PUMPING MECHANISM:</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8" name="Rectangle 5"/>
          <p:cNvSpPr>
            <a:spLocks noChangeArrowheads="1"/>
          </p:cNvSpPr>
          <p:nvPr/>
        </p:nvSpPr>
        <p:spPr bwMode="auto">
          <a:xfrm>
            <a:off x="152400" y="228600"/>
            <a:ext cx="8812088" cy="6400800"/>
          </a:xfrm>
          <a:prstGeom prst="rect">
            <a:avLst/>
          </a:prstGeom>
          <a:noFill/>
          <a:ln w="88900" cmpd="tri">
            <a:solidFill>
              <a:srgbClr val="FF0000"/>
            </a:solidFill>
            <a:miter lim="800000"/>
            <a:headEnd/>
            <a:tailEnd/>
          </a:ln>
        </p:spPr>
        <p:txBody>
          <a:bodyPr wrap="none" anchor="ctr"/>
          <a:lstStyle/>
          <a:p>
            <a:endParaRPr lang="en-US"/>
          </a:p>
        </p:txBody>
      </p:sp>
      <p:pic>
        <p:nvPicPr>
          <p:cNvPr id="1026" name="Picture 2"/>
          <p:cNvPicPr>
            <a:picLocks noChangeAspect="1" noChangeArrowheads="1"/>
          </p:cNvPicPr>
          <p:nvPr/>
        </p:nvPicPr>
        <p:blipFill>
          <a:blip r:embed="rId2"/>
          <a:srcRect/>
          <a:stretch>
            <a:fillRect/>
          </a:stretch>
        </p:blipFill>
        <p:spPr bwMode="auto">
          <a:xfrm>
            <a:off x="5500694" y="4572008"/>
            <a:ext cx="3171825" cy="1952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51520" y="375047"/>
            <a:ext cx="8109399" cy="461665"/>
          </a:xfrm>
          <a:prstGeom prst="rect">
            <a:avLst/>
          </a:prstGeom>
          <a:solidFill>
            <a:schemeClr val="bg1"/>
          </a:solidFill>
          <a:ln>
            <a:solidFill>
              <a:srgbClr val="FF0000"/>
            </a:solidFill>
          </a:ln>
        </p:spPr>
        <p:txBody>
          <a:bodyPr wrap="none">
            <a:spAutoFit/>
          </a:bodyPr>
          <a:lstStyle/>
          <a:p>
            <a:pPr lvl="0" indent="6350" algn="l" fontAlgn="base">
              <a:spcBef>
                <a:spcPct val="0"/>
              </a:spcBef>
              <a:spcAft>
                <a:spcPct val="0"/>
              </a:spcAft>
              <a:tabLst>
                <a:tab pos="15875" algn="l"/>
              </a:tabLst>
            </a:pPr>
            <a:r>
              <a:rPr lang="en-US" sz="2400" b="1" dirty="0" smtClean="0">
                <a:solidFill>
                  <a:srgbClr val="FF0000"/>
                </a:solidFill>
                <a:latin typeface="Times New Roman" pitchFamily="18" charset="0"/>
                <a:ea typeface="Calibri" pitchFamily="34" charset="0"/>
                <a:cs typeface="Times New Roman" pitchFamily="18" charset="0"/>
              </a:rPr>
              <a:t>3</a:t>
            </a:r>
            <a:r>
              <a:rPr lang="en-US" sz="2400" dirty="0" smtClean="0">
                <a:solidFill>
                  <a:srgbClr val="FF0000"/>
                </a:solidFill>
                <a:latin typeface="Times New Roman" pitchFamily="18" charset="0"/>
                <a:ea typeface="Calibri" pitchFamily="34" charset="0"/>
                <a:cs typeface="Times New Roman" pitchFamily="18" charset="0"/>
              </a:rPr>
              <a:t>-</a:t>
            </a:r>
            <a:r>
              <a:rPr lang="en-US" sz="2400" b="1" dirty="0" smtClean="0">
                <a:solidFill>
                  <a:srgbClr val="FF0000"/>
                </a:solidFill>
                <a:latin typeface="Times New Roman" pitchFamily="18" charset="0"/>
                <a:ea typeface="Calibri" pitchFamily="34" charset="0"/>
                <a:cs typeface="Times New Roman" pitchFamily="18" charset="0"/>
              </a:rPr>
              <a:t> OPTICAL RESONATORS (FEDBACK MECHANISM) :</a:t>
            </a:r>
            <a:endParaRPr lang="en-US" sz="2400" dirty="0" smtClean="0">
              <a:solidFill>
                <a:srgbClr val="FF0000"/>
              </a:solidFill>
              <a:latin typeface="Arial" pitchFamily="34" charset="0"/>
              <a:cs typeface="Arial" pitchFamily="34" charset="0"/>
            </a:endParaRPr>
          </a:p>
        </p:txBody>
      </p:sp>
      <p:sp>
        <p:nvSpPr>
          <p:cNvPr id="6" name="مستطيل 5"/>
          <p:cNvSpPr/>
          <p:nvPr/>
        </p:nvSpPr>
        <p:spPr>
          <a:xfrm>
            <a:off x="179512" y="1076538"/>
            <a:ext cx="8640960" cy="5324535"/>
          </a:xfrm>
          <a:prstGeom prst="rect">
            <a:avLst/>
          </a:prstGeom>
        </p:spPr>
        <p:txBody>
          <a:bodyPr wrap="square">
            <a:spAutoFit/>
          </a:bodyPr>
          <a:lstStyle/>
          <a:p>
            <a:pPr algn="l"/>
            <a:r>
              <a:rPr lang="en-US" sz="2000" b="1" dirty="0" smtClean="0">
                <a:solidFill>
                  <a:srgbClr val="003300"/>
                </a:solidFill>
                <a:latin typeface="Times New Roman" pitchFamily="18" charset="0"/>
                <a:cs typeface="Times New Roman" pitchFamily="18" charset="0"/>
              </a:rPr>
              <a:t>Optical resonator (Optical cavity</a:t>
            </a:r>
            <a:r>
              <a:rPr lang="en-US" sz="2000" dirty="0" smtClean="0">
                <a:solidFill>
                  <a:srgbClr val="003300"/>
                </a:solidFill>
                <a:latin typeface="Times New Roman" pitchFamily="18" charset="0"/>
                <a:cs typeface="Times New Roman" pitchFamily="18" charset="0"/>
              </a:rPr>
              <a:t> </a:t>
            </a:r>
            <a:r>
              <a:rPr lang="en-US" sz="2000" b="1" dirty="0" smtClean="0">
                <a:solidFill>
                  <a:srgbClr val="003300"/>
                </a:solidFill>
                <a:latin typeface="Times New Roman" pitchFamily="18" charset="0"/>
                <a:cs typeface="Times New Roman" pitchFamily="18" charset="0"/>
              </a:rPr>
              <a:t>)</a:t>
            </a:r>
            <a:r>
              <a:rPr lang="en-US" sz="2000" dirty="0" smtClean="0">
                <a:solidFill>
                  <a:srgbClr val="003300"/>
                </a:solidFill>
                <a:latin typeface="Times New Roman" pitchFamily="18" charset="0"/>
                <a:cs typeface="Times New Roman" pitchFamily="18" charset="0"/>
              </a:rPr>
              <a:t> plays a very important role in the generation of the laser output, in providing  </a:t>
            </a:r>
            <a:r>
              <a:rPr lang="en-US" sz="2000" b="1" dirty="0" smtClean="0">
                <a:solidFill>
                  <a:srgbClr val="003300"/>
                </a:solidFill>
                <a:latin typeface="Times New Roman" pitchFamily="18" charset="0"/>
                <a:cs typeface="Times New Roman" pitchFamily="18" charset="0"/>
              </a:rPr>
              <a:t>feedback</a:t>
            </a:r>
            <a:r>
              <a:rPr lang="en-US" sz="2000" dirty="0" smtClean="0">
                <a:solidFill>
                  <a:srgbClr val="003300"/>
                </a:solidFill>
                <a:latin typeface="Times New Roman" pitchFamily="18" charset="0"/>
                <a:cs typeface="Times New Roman" pitchFamily="18" charset="0"/>
              </a:rPr>
              <a:t> of the laser light and high directionality to the laser beam as well as producing gain (</a:t>
            </a:r>
            <a:r>
              <a:rPr lang="en-US" sz="2000" b="1" dirty="0" smtClean="0">
                <a:solidFill>
                  <a:srgbClr val="FF0000"/>
                </a:solidFill>
                <a:latin typeface="Times New Roman" pitchFamily="18" charset="0"/>
                <a:cs typeface="Times New Roman" pitchFamily="18" charset="0"/>
              </a:rPr>
              <a:t>Amplification</a:t>
            </a:r>
            <a:r>
              <a:rPr lang="en-US" sz="2000" b="1" dirty="0" smtClean="0">
                <a:solidFill>
                  <a:srgbClr val="003300"/>
                </a:solidFill>
                <a:latin typeface="Times New Roman" pitchFamily="18" charset="0"/>
                <a:cs typeface="Times New Roman" pitchFamily="18" charset="0"/>
              </a:rPr>
              <a:t>: the gain must be larger than the total loss</a:t>
            </a:r>
            <a:r>
              <a:rPr lang="en-US" sz="2000" dirty="0" smtClean="0">
                <a:solidFill>
                  <a:srgbClr val="003300"/>
                </a:solidFill>
                <a:latin typeface="Times New Roman" pitchFamily="18" charset="0"/>
                <a:cs typeface="Times New Roman" pitchFamily="18" charset="0"/>
              </a:rPr>
              <a:t>) in the active medium to overcome the losses due to, straying away of photons from the laser medium, diffraction losses due to definite sizes of the mirrors, radiation losses due to absorption and scattering.</a:t>
            </a:r>
          </a:p>
          <a:p>
            <a:pPr algn="l"/>
            <a:r>
              <a:rPr lang="en-US" sz="2000" dirty="0" smtClean="0">
                <a:solidFill>
                  <a:srgbClr val="003300"/>
                </a:solidFill>
                <a:latin typeface="Times New Roman" pitchFamily="18" charset="0"/>
                <a:cs typeface="Times New Roman" pitchFamily="18" charset="0"/>
              </a:rPr>
              <a:t>In order to sustain laser action, one has to confine the laser medium and the pumping mechanism in a special way that should promote </a:t>
            </a:r>
            <a:r>
              <a:rPr lang="en-US" sz="2000" b="1" dirty="0" smtClean="0">
                <a:solidFill>
                  <a:srgbClr val="003300"/>
                </a:solidFill>
                <a:latin typeface="Times New Roman" pitchFamily="18" charset="0"/>
                <a:cs typeface="Times New Roman" pitchFamily="18" charset="0"/>
              </a:rPr>
              <a:t>stimulated emission </a:t>
            </a:r>
            <a:r>
              <a:rPr lang="en-US" sz="2000" dirty="0" smtClean="0">
                <a:solidFill>
                  <a:srgbClr val="003300"/>
                </a:solidFill>
                <a:latin typeface="Times New Roman" pitchFamily="18" charset="0"/>
                <a:cs typeface="Times New Roman" pitchFamily="18" charset="0"/>
              </a:rPr>
              <a:t>rather than spontaneous emission. This is achieved by bounding the laser medium between two mirrors</a:t>
            </a:r>
            <a:r>
              <a:rPr lang="en-US" sz="2000" dirty="0" smtClean="0">
                <a:solidFill>
                  <a:srgbClr val="003300"/>
                </a:solidFill>
                <a:latin typeface="Times New Roman" pitchFamily="18" charset="0"/>
                <a:ea typeface="Times New Roman" pitchFamily="18" charset="0"/>
                <a:cs typeface="Times New Roman" pitchFamily="18" charset="0"/>
              </a:rPr>
              <a:t> one at each end of the active medium, aligned in such a manner that they reflect the coherent light back and forth through the active medium</a:t>
            </a:r>
            <a:r>
              <a:rPr lang="en-US" sz="2000" baseline="30000" dirty="0" smtClean="0">
                <a:solidFill>
                  <a:srgbClr val="003300"/>
                </a:solidFill>
                <a:latin typeface="Times New Roman" pitchFamily="18" charset="0"/>
                <a:ea typeface="Times New Roman" pitchFamily="18" charset="0"/>
                <a:cs typeface="Times New Roman" pitchFamily="18" charset="0"/>
              </a:rPr>
              <a:t>.</a:t>
            </a:r>
            <a:r>
              <a:rPr lang="en-US" sz="2000" dirty="0" smtClean="0">
                <a:solidFill>
                  <a:srgbClr val="003300"/>
                </a:solidFill>
                <a:latin typeface="Times New Roman" pitchFamily="18" charset="0"/>
                <a:cs typeface="Times New Roman" pitchFamily="18" charset="0"/>
              </a:rPr>
              <a:t> creating more stimulated emission as they go. On one end of the active medium is the high reflectance mirror (100% reflecting) or the </a:t>
            </a:r>
            <a:r>
              <a:rPr lang="en-US" sz="2000" b="1" dirty="0" smtClean="0">
                <a:solidFill>
                  <a:srgbClr val="003300"/>
                </a:solidFill>
                <a:latin typeface="Times New Roman" pitchFamily="18" charset="0"/>
                <a:cs typeface="Times New Roman" pitchFamily="18" charset="0"/>
              </a:rPr>
              <a:t>rear mirror </a:t>
            </a:r>
            <a:r>
              <a:rPr lang="en-US" sz="2000" dirty="0" smtClean="0">
                <a:solidFill>
                  <a:srgbClr val="003300"/>
                </a:solidFill>
                <a:latin typeface="Times New Roman" pitchFamily="18" charset="0"/>
                <a:cs typeface="Times New Roman" pitchFamily="18" charset="0"/>
              </a:rPr>
              <a:t>and on the other end is the partially reflecting or </a:t>
            </a:r>
            <a:r>
              <a:rPr lang="en-US" sz="2000" dirty="0" err="1" smtClean="0">
                <a:solidFill>
                  <a:srgbClr val="003300"/>
                </a:solidFill>
                <a:latin typeface="Times New Roman" pitchFamily="18" charset="0"/>
                <a:cs typeface="Times New Roman" pitchFamily="18" charset="0"/>
              </a:rPr>
              <a:t>transmissive</a:t>
            </a:r>
            <a:r>
              <a:rPr lang="en-US" sz="2000" dirty="0" smtClean="0">
                <a:solidFill>
                  <a:srgbClr val="003300"/>
                </a:solidFill>
                <a:latin typeface="Times New Roman" pitchFamily="18" charset="0"/>
                <a:cs typeface="Times New Roman" pitchFamily="18" charset="0"/>
              </a:rPr>
              <a:t> mirror or the </a:t>
            </a:r>
            <a:r>
              <a:rPr lang="en-US" sz="2000" b="1" dirty="0" smtClean="0">
                <a:solidFill>
                  <a:srgbClr val="003300"/>
                </a:solidFill>
                <a:latin typeface="Times New Roman" pitchFamily="18" charset="0"/>
                <a:cs typeface="Times New Roman" pitchFamily="18" charset="0"/>
              </a:rPr>
              <a:t>output coupler</a:t>
            </a:r>
            <a:r>
              <a:rPr lang="en-US" sz="2000" dirty="0" smtClean="0">
                <a:solidFill>
                  <a:srgbClr val="003300"/>
                </a:solidFill>
                <a:latin typeface="Times New Roman" pitchFamily="18" charset="0"/>
                <a:cs typeface="Times New Roman" pitchFamily="18" charset="0"/>
              </a:rPr>
              <a:t>. The laser </a:t>
            </a:r>
            <a:r>
              <a:rPr lang="en-US" sz="2000" dirty="0" smtClean="0">
                <a:solidFill>
                  <a:srgbClr val="003300"/>
                </a:solidFill>
                <a:latin typeface="Times New Roman" pitchFamily="18" charset="0"/>
                <a:ea typeface="Calibri" pitchFamily="34" charset="0"/>
                <a:cs typeface="Times New Roman" pitchFamily="18" charset="0"/>
              </a:rPr>
              <a:t>beam leave the laser system </a:t>
            </a:r>
            <a:r>
              <a:rPr lang="en-US" sz="2000" dirty="0" smtClean="0">
                <a:solidFill>
                  <a:srgbClr val="003300"/>
                </a:solidFill>
                <a:latin typeface="Times New Roman" pitchFamily="18" charset="0"/>
                <a:cs typeface="Times New Roman" pitchFamily="18" charset="0"/>
              </a:rPr>
              <a:t>from the output coupler, as it is partially </a:t>
            </a:r>
            <a:r>
              <a:rPr lang="en-US" sz="2000" dirty="0" err="1" smtClean="0">
                <a:solidFill>
                  <a:srgbClr val="003300"/>
                </a:solidFill>
                <a:latin typeface="Times New Roman" pitchFamily="18" charset="0"/>
                <a:cs typeface="Times New Roman" pitchFamily="18" charset="0"/>
              </a:rPr>
              <a:t>transmissive</a:t>
            </a:r>
            <a:r>
              <a:rPr lang="en-US" sz="2000" dirty="0" smtClean="0">
                <a:solidFill>
                  <a:srgbClr val="003300"/>
                </a:solidFill>
                <a:latin typeface="Times New Roman" pitchFamily="18" charset="0"/>
                <a:cs typeface="Times New Roman" pitchFamily="18" charset="0"/>
              </a:rPr>
              <a:t> .                                                                                                 </a:t>
            </a:r>
            <a:endParaRPr lang="en-US" sz="2000" dirty="0">
              <a:solidFill>
                <a:srgbClr val="003300"/>
              </a:solidFill>
              <a:latin typeface="Times New Roman" pitchFamily="18" charset="0"/>
              <a:cs typeface="Times New Roman" pitchFamily="18" charset="0"/>
            </a:endParaRPr>
          </a:p>
        </p:txBody>
      </p:sp>
      <p:sp>
        <p:nvSpPr>
          <p:cNvPr id="8"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1232</Words>
  <Application>Microsoft Office PowerPoint</Application>
  <PresentationFormat>عرض على الشاشة (3:4)‏</PresentationFormat>
  <Paragraphs>97</Paragraphs>
  <Slides>19</Slides>
  <Notes>1</Notes>
  <HiddenSlides>0</HiddenSlides>
  <MMClips>0</MMClips>
  <ScaleCrop>false</ScaleCrop>
  <HeadingPairs>
    <vt:vector size="4" baseType="variant">
      <vt:variant>
        <vt:lpstr>سمة</vt:lpstr>
      </vt:variant>
      <vt:variant>
        <vt:i4>1</vt:i4>
      </vt:variant>
      <vt:variant>
        <vt:lpstr>عناوين الشرائح</vt:lpstr>
      </vt:variant>
      <vt:variant>
        <vt:i4>19</vt:i4>
      </vt:variant>
    </vt:vector>
  </HeadingPairs>
  <TitlesOfParts>
    <vt:vector size="20"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LUTFI</dc:creator>
  <cp:lastModifiedBy>د.لطفي غلام</cp:lastModifiedBy>
  <cp:revision>184</cp:revision>
  <dcterms:created xsi:type="dcterms:W3CDTF">2014-03-19T19:55:15Z</dcterms:created>
  <dcterms:modified xsi:type="dcterms:W3CDTF">2017-02-25T19:27:42Z</dcterms:modified>
</cp:coreProperties>
</file>